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22"/>
  </p:notesMasterIdLst>
  <p:handoutMasterIdLst>
    <p:handoutMasterId r:id="rId23"/>
  </p:handoutMasterIdLst>
  <p:sldIdLst>
    <p:sldId id="257" r:id="rId2"/>
    <p:sldId id="290" r:id="rId3"/>
    <p:sldId id="291" r:id="rId4"/>
    <p:sldId id="292" r:id="rId5"/>
    <p:sldId id="293" r:id="rId6"/>
    <p:sldId id="294" r:id="rId7"/>
    <p:sldId id="299" r:id="rId8"/>
    <p:sldId id="295" r:id="rId9"/>
    <p:sldId id="296" r:id="rId10"/>
    <p:sldId id="297" r:id="rId11"/>
    <p:sldId id="278" r:id="rId12"/>
    <p:sldId id="298" r:id="rId13"/>
    <p:sldId id="300" r:id="rId14"/>
    <p:sldId id="302" r:id="rId15"/>
    <p:sldId id="280" r:id="rId16"/>
    <p:sldId id="285" r:id="rId17"/>
    <p:sldId id="289" r:id="rId18"/>
    <p:sldId id="304" r:id="rId19"/>
    <p:sldId id="276" r:id="rId20"/>
    <p:sldId id="258"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9541"/>
    <a:srgbClr val="58A7A4"/>
    <a:srgbClr val="BBC275"/>
    <a:srgbClr val="009900"/>
    <a:srgbClr val="AAE18B"/>
    <a:srgbClr val="B0EE00"/>
    <a:srgbClr val="99CC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86441" autoAdjust="0"/>
  </p:normalViewPr>
  <p:slideViewPr>
    <p:cSldViewPr>
      <p:cViewPr varScale="1">
        <p:scale>
          <a:sx n="97" d="100"/>
          <a:sy n="97" d="100"/>
        </p:scale>
        <p:origin x="-178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75" d="100"/>
          <a:sy n="75" d="100"/>
        </p:scale>
        <p:origin x="324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DDB52CCA-7361-477C-B97A-67A42C219F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xmlns="" id="{32547A27-1E83-4670-B1B5-A3E69D08BF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CF045B-643A-40BE-B195-8F05AEA309FF}" type="datetimeFigureOut">
              <a:rPr lang="it-IT" smtClean="0"/>
              <a:t>07/07/2021</a:t>
            </a:fld>
            <a:endParaRPr lang="it-IT"/>
          </a:p>
        </p:txBody>
      </p:sp>
      <p:sp>
        <p:nvSpPr>
          <p:cNvPr id="4" name="Segnaposto piè di pagina 3">
            <a:extLst>
              <a:ext uri="{FF2B5EF4-FFF2-40B4-BE49-F238E27FC236}">
                <a16:creationId xmlns:a16="http://schemas.microsoft.com/office/drawing/2014/main" xmlns="" id="{B7AB5C60-15B4-4190-B553-796D36A765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xmlns="" id="{31DD8A46-F074-45BC-AB2C-315A000D08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CC42E7-F21D-4F7F-9833-6EB5CA64C9A6}" type="slidenum">
              <a:rPr lang="it-IT" smtClean="0"/>
              <a:t>‹N›</a:t>
            </a:fld>
            <a:endParaRPr lang="it-IT"/>
          </a:p>
        </p:txBody>
      </p:sp>
    </p:spTree>
    <p:extLst>
      <p:ext uri="{BB962C8B-B14F-4D97-AF65-F5344CB8AC3E}">
        <p14:creationId xmlns:p14="http://schemas.microsoft.com/office/powerpoint/2010/main" val="3654542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 name="PlaceHolder 1"/>
          <p:cNvSpPr>
            <a:spLocks noGrp="1"/>
          </p:cNvSpPr>
          <p:nvPr>
            <p:ph type="body"/>
          </p:nvPr>
        </p:nvSpPr>
        <p:spPr>
          <a:xfrm>
            <a:off x="756000" y="5078520"/>
            <a:ext cx="6047640" cy="4811040"/>
          </a:xfrm>
          <a:prstGeom prst="rect">
            <a:avLst/>
          </a:prstGeom>
        </p:spPr>
        <p:txBody>
          <a:bodyPr lIns="0" tIns="0" rIns="0" bIns="0"/>
          <a:lstStyle/>
          <a:p>
            <a:r>
              <a:rPr lang="it-IT" sz="2000" b="0" strike="noStrike" spc="-1">
                <a:latin typeface="Arial"/>
              </a:rPr>
              <a:t>Fai clic per modificare il formato delle note</a:t>
            </a:r>
          </a:p>
        </p:txBody>
      </p:sp>
      <p:sp>
        <p:nvSpPr>
          <p:cNvPr id="99" name="PlaceHolder 2"/>
          <p:cNvSpPr>
            <a:spLocks noGrp="1"/>
          </p:cNvSpPr>
          <p:nvPr>
            <p:ph type="hdr"/>
          </p:nvPr>
        </p:nvSpPr>
        <p:spPr>
          <a:xfrm>
            <a:off x="0" y="0"/>
            <a:ext cx="3280680" cy="534240"/>
          </a:xfrm>
          <a:prstGeom prst="rect">
            <a:avLst/>
          </a:prstGeom>
        </p:spPr>
        <p:txBody>
          <a:bodyPr lIns="0" tIns="0" rIns="0" bIns="0"/>
          <a:lstStyle/>
          <a:p>
            <a:r>
              <a:rPr lang="it-IT" sz="1400" b="0" strike="noStrike" spc="-1">
                <a:latin typeface="Times New Roman"/>
              </a:rPr>
              <a:t> </a:t>
            </a:r>
          </a:p>
        </p:txBody>
      </p:sp>
      <p:sp>
        <p:nvSpPr>
          <p:cNvPr id="100" name="PlaceHolder 3"/>
          <p:cNvSpPr>
            <a:spLocks noGrp="1"/>
          </p:cNvSpPr>
          <p:nvPr>
            <p:ph type="dt"/>
          </p:nvPr>
        </p:nvSpPr>
        <p:spPr>
          <a:xfrm>
            <a:off x="4278960" y="0"/>
            <a:ext cx="3280680" cy="534240"/>
          </a:xfrm>
          <a:prstGeom prst="rect">
            <a:avLst/>
          </a:prstGeom>
        </p:spPr>
        <p:txBody>
          <a:bodyPr lIns="0" tIns="0" rIns="0" bIns="0"/>
          <a:lstStyle/>
          <a:p>
            <a:pPr algn="r"/>
            <a:r>
              <a:rPr lang="it-IT" sz="1400" b="0" strike="noStrike" spc="-1">
                <a:latin typeface="Times New Roman"/>
              </a:rPr>
              <a:t> </a:t>
            </a:r>
          </a:p>
        </p:txBody>
      </p:sp>
      <p:sp>
        <p:nvSpPr>
          <p:cNvPr id="101" name="PlaceHolder 4"/>
          <p:cNvSpPr>
            <a:spLocks noGrp="1"/>
          </p:cNvSpPr>
          <p:nvPr>
            <p:ph type="ftr"/>
          </p:nvPr>
        </p:nvSpPr>
        <p:spPr>
          <a:xfrm>
            <a:off x="0" y="10157400"/>
            <a:ext cx="3280680" cy="534240"/>
          </a:xfrm>
          <a:prstGeom prst="rect">
            <a:avLst/>
          </a:prstGeom>
        </p:spPr>
        <p:txBody>
          <a:bodyPr lIns="0" tIns="0" rIns="0" bIns="0" anchor="b"/>
          <a:lstStyle/>
          <a:p>
            <a:r>
              <a:rPr lang="it-IT" sz="1400" b="0" strike="noStrike" spc="-1">
                <a:latin typeface="Times New Roman"/>
              </a:rPr>
              <a:t> </a:t>
            </a:r>
          </a:p>
        </p:txBody>
      </p:sp>
      <p:sp>
        <p:nvSpPr>
          <p:cNvPr id="102" name="PlaceHolder 5"/>
          <p:cNvSpPr>
            <a:spLocks noGrp="1"/>
          </p:cNvSpPr>
          <p:nvPr>
            <p:ph type="sldNum"/>
          </p:nvPr>
        </p:nvSpPr>
        <p:spPr>
          <a:xfrm>
            <a:off x="4278960" y="10157400"/>
            <a:ext cx="3280680" cy="534240"/>
          </a:xfrm>
          <a:prstGeom prst="rect">
            <a:avLst/>
          </a:prstGeom>
        </p:spPr>
        <p:txBody>
          <a:bodyPr lIns="0" tIns="0" rIns="0" bIns="0" anchor="b"/>
          <a:lstStyle/>
          <a:p>
            <a:pPr algn="r"/>
            <a:fld id="{48F0FB6B-5205-4C46-A0C5-AAD7D32B5E9E}" type="slidenum">
              <a:rPr lang="it-IT" sz="1400" b="0" strike="noStrike" spc="-1">
                <a:latin typeface="Times New Roman"/>
              </a:rPr>
              <a:t>‹N›</a:t>
            </a:fld>
            <a:endParaRPr lang="it-IT" sz="1400" b="0" strike="noStrike" spc="-1">
              <a:latin typeface="Times New Roman"/>
            </a:endParaRPr>
          </a:p>
        </p:txBody>
      </p:sp>
    </p:spTree>
    <p:extLst>
      <p:ext uri="{BB962C8B-B14F-4D97-AF65-F5344CB8AC3E}">
        <p14:creationId xmlns:p14="http://schemas.microsoft.com/office/powerpoint/2010/main" val="304735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pPr algn="r"/>
            <a:fld id="{48F0FB6B-5205-4C46-A0C5-AAD7D32B5E9E}" type="slidenum">
              <a:rPr lang="it-IT" sz="1400" b="0" strike="noStrike" spc="-1" smtClean="0">
                <a:latin typeface="Times New Roman"/>
              </a:rPr>
              <a:t>5</a:t>
            </a:fld>
            <a:endParaRPr lang="it-IT" sz="1400" b="0" strike="noStrike" spc="-1">
              <a:latin typeface="Times New Roman"/>
            </a:endParaRPr>
          </a:p>
        </p:txBody>
      </p:sp>
    </p:spTree>
    <p:extLst>
      <p:ext uri="{BB962C8B-B14F-4D97-AF65-F5344CB8AC3E}">
        <p14:creationId xmlns:p14="http://schemas.microsoft.com/office/powerpoint/2010/main" val="247676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pPr algn="r"/>
            <a:fld id="{48F0FB6B-5205-4C46-A0C5-AAD7D32B5E9E}" type="slidenum">
              <a:rPr lang="it-IT" sz="1400" b="0" strike="noStrike" spc="-1" smtClean="0">
                <a:latin typeface="Times New Roman"/>
              </a:rPr>
              <a:t>13</a:t>
            </a:fld>
            <a:endParaRPr lang="it-IT" sz="1400" b="0" strike="noStrike" spc="-1">
              <a:latin typeface="Times New Roman"/>
            </a:endParaRPr>
          </a:p>
        </p:txBody>
      </p:sp>
    </p:spTree>
    <p:extLst>
      <p:ext uri="{BB962C8B-B14F-4D97-AF65-F5344CB8AC3E}">
        <p14:creationId xmlns:p14="http://schemas.microsoft.com/office/powerpoint/2010/main" val="3457118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C729057-0944-49F3-A5C9-EDAF6B2026F5}"/>
              </a:ext>
            </a:extLst>
          </p:cNvPr>
          <p:cNvSpPr>
            <a:spLocks noGrp="1"/>
          </p:cNvSpPr>
          <p:nvPr>
            <p:ph type="ctrTitle" hasCustomPrompt="1"/>
          </p:nvPr>
        </p:nvSpPr>
        <p:spPr>
          <a:xfrm>
            <a:off x="3923928" y="1122363"/>
            <a:ext cx="4077072" cy="2387600"/>
          </a:xfrm>
        </p:spPr>
        <p:txBody>
          <a:bodyPr anchor="b"/>
          <a:lstStyle>
            <a:lvl1pPr algn="ctr">
              <a:defRPr sz="3600"/>
            </a:lvl1pPr>
          </a:lstStyle>
          <a:p>
            <a:r>
              <a:rPr lang="it-IT" dirty="0"/>
              <a:t>CONVEGNO FINALE</a:t>
            </a:r>
          </a:p>
        </p:txBody>
      </p:sp>
      <p:sp>
        <p:nvSpPr>
          <p:cNvPr id="3" name="Sottotitolo 2">
            <a:extLst>
              <a:ext uri="{FF2B5EF4-FFF2-40B4-BE49-F238E27FC236}">
                <a16:creationId xmlns:a16="http://schemas.microsoft.com/office/drawing/2014/main" xmlns="" id="{45CE8720-10CF-4013-851E-3DA36871139F}"/>
              </a:ext>
            </a:extLst>
          </p:cNvPr>
          <p:cNvSpPr>
            <a:spLocks noGrp="1"/>
          </p:cNvSpPr>
          <p:nvPr>
            <p:ph type="subTitle" idx="1" hasCustomPrompt="1"/>
          </p:nvPr>
        </p:nvSpPr>
        <p:spPr>
          <a:xfrm>
            <a:off x="3923928" y="3602038"/>
            <a:ext cx="4077072" cy="483989"/>
          </a:xfrm>
        </p:spPr>
        <p:txBody>
          <a:bodyPr/>
          <a:lstStyle>
            <a:lvl1pPr marL="0" indent="0" algn="ctr">
              <a:buNone/>
              <a:defRPr sz="2400">
                <a:solidFill>
                  <a:srgbClr val="BBC27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Relatore e titolo</a:t>
            </a:r>
          </a:p>
        </p:txBody>
      </p:sp>
      <p:sp>
        <p:nvSpPr>
          <p:cNvPr id="6" name="Segnaposto numero diapositiva 5">
            <a:extLst>
              <a:ext uri="{FF2B5EF4-FFF2-40B4-BE49-F238E27FC236}">
                <a16:creationId xmlns:a16="http://schemas.microsoft.com/office/drawing/2014/main" xmlns="" id="{4AA82D3B-0CFA-487A-94E6-C61EE02AA3B1}"/>
              </a:ext>
            </a:extLst>
          </p:cNvPr>
          <p:cNvSpPr>
            <a:spLocks noGrp="1"/>
          </p:cNvSpPr>
          <p:nvPr>
            <p:ph type="sldNum" sz="quarter" idx="12"/>
          </p:nvPr>
        </p:nvSpPr>
        <p:spPr/>
        <p:txBody>
          <a:bodyPr/>
          <a:lstStyle/>
          <a:p>
            <a:fld id="{CD5828ED-CE93-44AF-8ABF-9AD03BD00C29}" type="slidenum">
              <a:rPr lang="it-IT" smtClean="0"/>
              <a:t>‹N›</a:t>
            </a:fld>
            <a:endParaRPr lang="it-IT"/>
          </a:p>
        </p:txBody>
      </p:sp>
      <p:pic>
        <p:nvPicPr>
          <p:cNvPr id="7" name="Picture 2">
            <a:extLst>
              <a:ext uri="{FF2B5EF4-FFF2-40B4-BE49-F238E27FC236}">
                <a16:creationId xmlns:a16="http://schemas.microsoft.com/office/drawing/2014/main" xmlns="" id="{787439C9-423E-4E99-8116-CEBC0DC9DED9}"/>
              </a:ext>
            </a:extLst>
          </p:cNvPr>
          <p:cNvPicPr/>
          <p:nvPr userDrawn="1"/>
        </p:nvPicPr>
        <p:blipFill>
          <a:blip r:embed="rId2"/>
          <a:stretch/>
        </p:blipFill>
        <p:spPr>
          <a:xfrm>
            <a:off x="327000" y="1458868"/>
            <a:ext cx="3166560" cy="1944216"/>
          </a:xfrm>
          <a:prstGeom prst="rect">
            <a:avLst/>
          </a:prstGeom>
          <a:ln>
            <a:noFill/>
          </a:ln>
        </p:spPr>
      </p:pic>
      <p:sp>
        <p:nvSpPr>
          <p:cNvPr id="8" name="CustomShape 5">
            <a:extLst>
              <a:ext uri="{FF2B5EF4-FFF2-40B4-BE49-F238E27FC236}">
                <a16:creationId xmlns:a16="http://schemas.microsoft.com/office/drawing/2014/main" xmlns="" id="{0AF2CF6D-3EE0-4BB0-A41F-0BFF2A20C0F0}"/>
              </a:ext>
            </a:extLst>
          </p:cNvPr>
          <p:cNvSpPr/>
          <p:nvPr userDrawn="1"/>
        </p:nvSpPr>
        <p:spPr>
          <a:xfrm>
            <a:off x="245384" y="3652392"/>
            <a:ext cx="3327840" cy="1504800"/>
          </a:xfrm>
          <a:prstGeom prst="rect">
            <a:avLst/>
          </a:prstGeom>
          <a:solidFill>
            <a:srgbClr val="58A7A4"/>
          </a:solidFill>
          <a:ln>
            <a:solidFill>
              <a:srgbClr val="58A7A4"/>
            </a:solidFill>
            <a:round/>
          </a:ln>
          <a:effectLst>
            <a:outerShdw blurRad="6350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sp>
        <p:nvSpPr>
          <p:cNvPr id="9" name="CasellaDiTesto 8">
            <a:extLst>
              <a:ext uri="{FF2B5EF4-FFF2-40B4-BE49-F238E27FC236}">
                <a16:creationId xmlns:a16="http://schemas.microsoft.com/office/drawing/2014/main" xmlns="" id="{1F18B1CE-E211-40AC-A8E0-7537B2BF41FB}"/>
              </a:ext>
            </a:extLst>
          </p:cNvPr>
          <p:cNvSpPr txBox="1"/>
          <p:nvPr userDrawn="1"/>
        </p:nvSpPr>
        <p:spPr>
          <a:xfrm>
            <a:off x="347552" y="3715124"/>
            <a:ext cx="3177688" cy="1415772"/>
          </a:xfrm>
          <a:prstGeom prst="rect">
            <a:avLst/>
          </a:prstGeom>
          <a:noFill/>
        </p:spPr>
        <p:txBody>
          <a:bodyPr wrap="square">
            <a:spAutoFit/>
          </a:bodyPr>
          <a:lstStyle/>
          <a:p>
            <a:pPr algn="ctr">
              <a:lnSpc>
                <a:spcPct val="100000"/>
              </a:lnSpc>
            </a:pPr>
            <a:r>
              <a:rPr lang="it-IT" sz="1600" b="1" strike="noStrike" spc="-1" dirty="0">
                <a:solidFill>
                  <a:srgbClr val="49652C"/>
                </a:solidFill>
                <a:latin typeface="Calibri"/>
              </a:rPr>
              <a:t>PROGETTO LIFE TICINO BIOSOURCE</a:t>
            </a:r>
            <a:endParaRPr lang="it-IT" sz="1600" b="0" strike="noStrike" spc="-1" dirty="0">
              <a:latin typeface="Arial"/>
            </a:endParaRPr>
          </a:p>
          <a:p>
            <a:pPr algn="ctr">
              <a:lnSpc>
                <a:spcPct val="100000"/>
              </a:lnSpc>
            </a:pPr>
            <a:r>
              <a:rPr lang="it-IT" sz="1400" b="1" strike="noStrike" spc="-1" dirty="0">
                <a:solidFill>
                  <a:srgbClr val="FFFFFF"/>
                </a:solidFill>
                <a:latin typeface="Calibri"/>
              </a:rPr>
              <a:t>Aumentare la Biodiversità attraverso il Ripristino delle Aree sorgente di Specie Prioritarie e di Altre Specie di Interesse Comunitario del Parco del Ticino </a:t>
            </a:r>
            <a:endParaRPr lang="it-IT" sz="1400" b="0" strike="noStrike" spc="-1" dirty="0">
              <a:latin typeface="Arial"/>
            </a:endParaRPr>
          </a:p>
          <a:p>
            <a:pPr algn="ctr">
              <a:lnSpc>
                <a:spcPct val="100000"/>
              </a:lnSpc>
            </a:pPr>
            <a:r>
              <a:rPr lang="it-IT" sz="1400" b="1" strike="noStrike" spc="-1" dirty="0">
                <a:solidFill>
                  <a:srgbClr val="49652C"/>
                </a:solidFill>
                <a:latin typeface="Calibri"/>
              </a:rPr>
              <a:t>LIFE15 NAT/IT/0000989 BIOSOURCE</a:t>
            </a:r>
            <a:endParaRPr lang="it-IT" sz="1400" dirty="0"/>
          </a:p>
        </p:txBody>
      </p:sp>
      <p:sp>
        <p:nvSpPr>
          <p:cNvPr id="10" name="Sottotitolo 2">
            <a:extLst>
              <a:ext uri="{FF2B5EF4-FFF2-40B4-BE49-F238E27FC236}">
                <a16:creationId xmlns:a16="http://schemas.microsoft.com/office/drawing/2014/main" xmlns="" id="{32B9BD16-ECE5-403A-A294-DA3AC35F7A1E}"/>
              </a:ext>
            </a:extLst>
          </p:cNvPr>
          <p:cNvSpPr txBox="1">
            <a:spLocks/>
          </p:cNvSpPr>
          <p:nvPr userDrawn="1"/>
        </p:nvSpPr>
        <p:spPr>
          <a:xfrm>
            <a:off x="3923928" y="4673203"/>
            <a:ext cx="4077072" cy="4839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sz="1800" dirty="0">
              <a:solidFill>
                <a:srgbClr val="58A7A4"/>
              </a:solidFill>
            </a:endParaRPr>
          </a:p>
        </p:txBody>
      </p:sp>
    </p:spTree>
    <p:extLst>
      <p:ext uri="{BB962C8B-B14F-4D97-AF65-F5344CB8AC3E}">
        <p14:creationId xmlns:p14="http://schemas.microsoft.com/office/powerpoint/2010/main" val="227342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9398A82-4A99-47B5-B623-2CFBD46738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72F8E902-01DF-49BD-9751-B52DB2E09BE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xmlns="" id="{77F475D7-9AB0-44C3-B469-3DA1D471DF40}"/>
              </a:ext>
            </a:extLst>
          </p:cNvPr>
          <p:cNvSpPr>
            <a:spLocks noGrp="1"/>
          </p:cNvSpPr>
          <p:nvPr>
            <p:ph type="sldNum" sz="quarter" idx="12"/>
          </p:nvPr>
        </p:nvSpPr>
        <p:spPr/>
        <p:txBody>
          <a:bodyPr/>
          <a:lstStyle/>
          <a:p>
            <a:fld id="{CD5828ED-CE93-44AF-8ABF-9AD03BD00C29}" type="slidenum">
              <a:rPr lang="it-IT" smtClean="0"/>
              <a:t>‹N›</a:t>
            </a:fld>
            <a:endParaRPr lang="it-IT"/>
          </a:p>
        </p:txBody>
      </p:sp>
    </p:spTree>
    <p:extLst>
      <p:ext uri="{BB962C8B-B14F-4D97-AF65-F5344CB8AC3E}">
        <p14:creationId xmlns:p14="http://schemas.microsoft.com/office/powerpoint/2010/main" val="478257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1F4A5AD-B3BD-46BB-9AA5-BAC1E773BF6B}"/>
              </a:ext>
            </a:extLst>
          </p:cNvPr>
          <p:cNvSpPr>
            <a:spLocks noGrp="1"/>
          </p:cNvSpPr>
          <p:nvPr>
            <p:ph type="title"/>
          </p:nvPr>
        </p:nvSpPr>
        <p:spPr>
          <a:xfrm>
            <a:off x="623888" y="1709738"/>
            <a:ext cx="7886700" cy="2852737"/>
          </a:xfrm>
        </p:spPr>
        <p:txBody>
          <a:bodyPr anchor="b"/>
          <a:lstStyle>
            <a:lvl1pPr>
              <a:defRPr sz="5400"/>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xmlns="" id="{55407559-1BD3-4A20-8AD8-BF52330FB31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6" name="Segnaposto numero diapositiva 5">
            <a:extLst>
              <a:ext uri="{FF2B5EF4-FFF2-40B4-BE49-F238E27FC236}">
                <a16:creationId xmlns:a16="http://schemas.microsoft.com/office/drawing/2014/main" xmlns="" id="{F82ADF2B-3ED8-4FF9-84CF-B79397352A09}"/>
              </a:ext>
            </a:extLst>
          </p:cNvPr>
          <p:cNvSpPr>
            <a:spLocks noGrp="1"/>
          </p:cNvSpPr>
          <p:nvPr>
            <p:ph type="sldNum" sz="quarter" idx="12"/>
          </p:nvPr>
        </p:nvSpPr>
        <p:spPr/>
        <p:txBody>
          <a:bodyPr/>
          <a:lstStyle/>
          <a:p>
            <a:fld id="{CD5828ED-CE93-44AF-8ABF-9AD03BD00C29}" type="slidenum">
              <a:rPr lang="it-IT" smtClean="0"/>
              <a:t>‹N›</a:t>
            </a:fld>
            <a:endParaRPr lang="it-IT"/>
          </a:p>
        </p:txBody>
      </p:sp>
    </p:spTree>
    <p:extLst>
      <p:ext uri="{BB962C8B-B14F-4D97-AF65-F5344CB8AC3E}">
        <p14:creationId xmlns:p14="http://schemas.microsoft.com/office/powerpoint/2010/main" val="355794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EA0311C-EE55-42E8-84DB-3CACCA94A66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EC425F41-B002-4121-BA0E-F195CC771534}"/>
              </a:ext>
            </a:extLst>
          </p:cNvPr>
          <p:cNvSpPr>
            <a:spLocks noGrp="1"/>
          </p:cNvSpPr>
          <p:nvPr>
            <p:ph sz="half" idx="1"/>
          </p:nvPr>
        </p:nvSpPr>
        <p:spPr>
          <a:xfrm>
            <a:off x="628650" y="1825625"/>
            <a:ext cx="38671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0CD7A318-F0BD-4F07-8312-CD995B067A8F}"/>
              </a:ext>
            </a:extLst>
          </p:cNvPr>
          <p:cNvSpPr>
            <a:spLocks noGrp="1"/>
          </p:cNvSpPr>
          <p:nvPr>
            <p:ph sz="half" idx="2"/>
          </p:nvPr>
        </p:nvSpPr>
        <p:spPr>
          <a:xfrm>
            <a:off x="4648200" y="1825625"/>
            <a:ext cx="38671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numero diapositiva 6">
            <a:extLst>
              <a:ext uri="{FF2B5EF4-FFF2-40B4-BE49-F238E27FC236}">
                <a16:creationId xmlns:a16="http://schemas.microsoft.com/office/drawing/2014/main" xmlns="" id="{69376A47-D0FB-4250-A4FE-18FC004ED79A}"/>
              </a:ext>
            </a:extLst>
          </p:cNvPr>
          <p:cNvSpPr>
            <a:spLocks noGrp="1"/>
          </p:cNvSpPr>
          <p:nvPr>
            <p:ph type="sldNum" sz="quarter" idx="12"/>
          </p:nvPr>
        </p:nvSpPr>
        <p:spPr/>
        <p:txBody>
          <a:bodyPr/>
          <a:lstStyle/>
          <a:p>
            <a:fld id="{CD5828ED-CE93-44AF-8ABF-9AD03BD00C29}" type="slidenum">
              <a:rPr lang="it-IT" smtClean="0"/>
              <a:t>‹N›</a:t>
            </a:fld>
            <a:endParaRPr lang="it-IT"/>
          </a:p>
        </p:txBody>
      </p:sp>
    </p:spTree>
    <p:extLst>
      <p:ext uri="{BB962C8B-B14F-4D97-AF65-F5344CB8AC3E}">
        <p14:creationId xmlns:p14="http://schemas.microsoft.com/office/powerpoint/2010/main" val="130984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5A233CE-F807-4D91-9E73-26A7B35BDC6B}"/>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60E27848-6709-4729-91CC-16F16C1AEE4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C2AD6F01-7846-4C66-89CB-D3A012B466AE}"/>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87A744F0-EBCB-40FE-817A-4EF232CF8AB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D21E031E-B37A-4F29-8B89-E4989FAD8485}"/>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Segnaposto numero diapositiva 8">
            <a:extLst>
              <a:ext uri="{FF2B5EF4-FFF2-40B4-BE49-F238E27FC236}">
                <a16:creationId xmlns:a16="http://schemas.microsoft.com/office/drawing/2014/main" xmlns="" id="{7F5EAB88-EC07-466F-8075-B921C41CFF05}"/>
              </a:ext>
            </a:extLst>
          </p:cNvPr>
          <p:cNvSpPr>
            <a:spLocks noGrp="1"/>
          </p:cNvSpPr>
          <p:nvPr>
            <p:ph type="sldNum" sz="quarter" idx="12"/>
          </p:nvPr>
        </p:nvSpPr>
        <p:spPr/>
        <p:txBody>
          <a:bodyPr/>
          <a:lstStyle/>
          <a:p>
            <a:fld id="{CD5828ED-CE93-44AF-8ABF-9AD03BD00C29}" type="slidenum">
              <a:rPr lang="it-IT" smtClean="0"/>
              <a:t>‹N›</a:t>
            </a:fld>
            <a:endParaRPr lang="it-IT"/>
          </a:p>
        </p:txBody>
      </p:sp>
    </p:spTree>
    <p:extLst>
      <p:ext uri="{BB962C8B-B14F-4D97-AF65-F5344CB8AC3E}">
        <p14:creationId xmlns:p14="http://schemas.microsoft.com/office/powerpoint/2010/main" val="356588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4220085-9817-4D20-AB7F-1F80693B98A6}"/>
              </a:ext>
            </a:extLst>
          </p:cNvPr>
          <p:cNvSpPr>
            <a:spLocks noGrp="1"/>
          </p:cNvSpPr>
          <p:nvPr>
            <p:ph type="title"/>
          </p:nvPr>
        </p:nvSpPr>
        <p:spPr/>
        <p:txBody>
          <a:bodyPr/>
          <a:lstStyle/>
          <a:p>
            <a:r>
              <a:rPr lang="it-IT"/>
              <a:t>Fare clic per modificare lo stile del titolo dello schema</a:t>
            </a:r>
          </a:p>
        </p:txBody>
      </p:sp>
      <p:sp>
        <p:nvSpPr>
          <p:cNvPr id="5" name="Segnaposto numero diapositiva 4">
            <a:extLst>
              <a:ext uri="{FF2B5EF4-FFF2-40B4-BE49-F238E27FC236}">
                <a16:creationId xmlns:a16="http://schemas.microsoft.com/office/drawing/2014/main" xmlns="" id="{CEE68F72-E45E-438B-A47D-966F52A4D56A}"/>
              </a:ext>
            </a:extLst>
          </p:cNvPr>
          <p:cNvSpPr>
            <a:spLocks noGrp="1"/>
          </p:cNvSpPr>
          <p:nvPr>
            <p:ph type="sldNum" sz="quarter" idx="12"/>
          </p:nvPr>
        </p:nvSpPr>
        <p:spPr/>
        <p:txBody>
          <a:bodyPr/>
          <a:lstStyle/>
          <a:p>
            <a:fld id="{CD5828ED-CE93-44AF-8ABF-9AD03BD00C29}" type="slidenum">
              <a:rPr lang="it-IT" smtClean="0"/>
              <a:t>‹N›</a:t>
            </a:fld>
            <a:endParaRPr lang="it-IT"/>
          </a:p>
        </p:txBody>
      </p:sp>
    </p:spTree>
    <p:extLst>
      <p:ext uri="{BB962C8B-B14F-4D97-AF65-F5344CB8AC3E}">
        <p14:creationId xmlns:p14="http://schemas.microsoft.com/office/powerpoint/2010/main" val="933080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404305A-1F03-4AFD-82A7-B9EB6D81EE5B}"/>
              </a:ext>
            </a:extLst>
          </p:cNvPr>
          <p:cNvSpPr>
            <a:spLocks noGrp="1"/>
          </p:cNvSpPr>
          <p:nvPr>
            <p:ph type="title"/>
          </p:nvPr>
        </p:nvSpPr>
        <p:spPr>
          <a:xfrm>
            <a:off x="630238" y="836712"/>
            <a:ext cx="2949575" cy="1220688"/>
          </a:xfrm>
        </p:spPr>
        <p:txBody>
          <a:bodyPr anchor="b"/>
          <a:lstStyle>
            <a:lvl1pPr>
              <a:defRPr sz="240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xmlns="" id="{0CC582AB-3029-418F-8B16-E8C87D7CD80B}"/>
              </a:ext>
            </a:extLst>
          </p:cNvPr>
          <p:cNvSpPr>
            <a:spLocks noGrp="1"/>
          </p:cNvSpPr>
          <p:nvPr>
            <p:ph idx="1"/>
          </p:nvPr>
        </p:nvSpPr>
        <p:spPr>
          <a:xfrm>
            <a:off x="3887788" y="836713"/>
            <a:ext cx="4629150" cy="5024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20212F1F-5744-4443-A379-3F8B181E823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7" name="Segnaposto numero diapositiva 6">
            <a:extLst>
              <a:ext uri="{FF2B5EF4-FFF2-40B4-BE49-F238E27FC236}">
                <a16:creationId xmlns:a16="http://schemas.microsoft.com/office/drawing/2014/main" xmlns="" id="{39A1D78B-82A3-425F-877D-0E3046C308CF}"/>
              </a:ext>
            </a:extLst>
          </p:cNvPr>
          <p:cNvSpPr>
            <a:spLocks noGrp="1"/>
          </p:cNvSpPr>
          <p:nvPr>
            <p:ph type="sldNum" sz="quarter" idx="12"/>
          </p:nvPr>
        </p:nvSpPr>
        <p:spPr/>
        <p:txBody>
          <a:bodyPr/>
          <a:lstStyle/>
          <a:p>
            <a:fld id="{CD5828ED-CE93-44AF-8ABF-9AD03BD00C29}" type="slidenum">
              <a:rPr lang="it-IT" smtClean="0"/>
              <a:t>‹N›</a:t>
            </a:fld>
            <a:endParaRPr lang="it-IT"/>
          </a:p>
        </p:txBody>
      </p:sp>
    </p:spTree>
    <p:extLst>
      <p:ext uri="{BB962C8B-B14F-4D97-AF65-F5344CB8AC3E}">
        <p14:creationId xmlns:p14="http://schemas.microsoft.com/office/powerpoint/2010/main" val="248188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5596FC8-4E4A-44D0-A85D-80A12E919BDA}"/>
              </a:ext>
            </a:extLst>
          </p:cNvPr>
          <p:cNvSpPr>
            <a:spLocks noGrp="1"/>
          </p:cNvSpPr>
          <p:nvPr>
            <p:ph type="title"/>
          </p:nvPr>
        </p:nvSpPr>
        <p:spPr>
          <a:xfrm>
            <a:off x="630238" y="836712"/>
            <a:ext cx="2949575" cy="1220688"/>
          </a:xfrm>
        </p:spPr>
        <p:txBody>
          <a:bodyPr anchor="b"/>
          <a:lstStyle>
            <a:lvl1pPr>
              <a:defRPr sz="2400"/>
            </a:lvl1pPr>
          </a:lstStyle>
          <a:p>
            <a:r>
              <a:rPr lang="it-IT" dirty="0"/>
              <a:t>Fare clic per modificare lo stile del titolo dello schema</a:t>
            </a:r>
          </a:p>
        </p:txBody>
      </p:sp>
      <p:sp>
        <p:nvSpPr>
          <p:cNvPr id="3" name="Segnaposto immagine 2">
            <a:extLst>
              <a:ext uri="{FF2B5EF4-FFF2-40B4-BE49-F238E27FC236}">
                <a16:creationId xmlns:a16="http://schemas.microsoft.com/office/drawing/2014/main" xmlns="" id="{B76A4F19-25F2-4768-8051-A5B6B8EF5653}"/>
              </a:ext>
            </a:extLst>
          </p:cNvPr>
          <p:cNvSpPr>
            <a:spLocks noGrp="1"/>
          </p:cNvSpPr>
          <p:nvPr>
            <p:ph type="pic" idx="1"/>
          </p:nvPr>
        </p:nvSpPr>
        <p:spPr>
          <a:xfrm>
            <a:off x="3887788" y="836713"/>
            <a:ext cx="4629150" cy="5024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E6842505-58D4-4E0F-9661-95233083F75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7" name="Segnaposto numero diapositiva 6">
            <a:extLst>
              <a:ext uri="{FF2B5EF4-FFF2-40B4-BE49-F238E27FC236}">
                <a16:creationId xmlns:a16="http://schemas.microsoft.com/office/drawing/2014/main" xmlns="" id="{B35A103D-6472-471F-8847-66067C27110D}"/>
              </a:ext>
            </a:extLst>
          </p:cNvPr>
          <p:cNvSpPr>
            <a:spLocks noGrp="1"/>
          </p:cNvSpPr>
          <p:nvPr>
            <p:ph type="sldNum" sz="quarter" idx="12"/>
          </p:nvPr>
        </p:nvSpPr>
        <p:spPr/>
        <p:txBody>
          <a:bodyPr/>
          <a:lstStyle/>
          <a:p>
            <a:fld id="{CD5828ED-CE93-44AF-8ABF-9AD03BD00C29}" type="slidenum">
              <a:rPr lang="it-IT" smtClean="0"/>
              <a:t>‹N›</a:t>
            </a:fld>
            <a:endParaRPr lang="it-IT"/>
          </a:p>
        </p:txBody>
      </p:sp>
    </p:spTree>
    <p:extLst>
      <p:ext uri="{BB962C8B-B14F-4D97-AF65-F5344CB8AC3E}">
        <p14:creationId xmlns:p14="http://schemas.microsoft.com/office/powerpoint/2010/main" val="2231818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D5B3E3AF-9A63-41F9-95C3-637FFA26A24B}"/>
              </a:ext>
            </a:extLst>
          </p:cNvPr>
          <p:cNvSpPr>
            <a:spLocks noGrp="1"/>
          </p:cNvSpPr>
          <p:nvPr>
            <p:ph type="sldNum" sz="quarter" idx="12"/>
          </p:nvPr>
        </p:nvSpPr>
        <p:spPr/>
        <p:txBody>
          <a:bodyPr/>
          <a:lstStyle/>
          <a:p>
            <a:fld id="{CD5828ED-CE93-44AF-8ABF-9AD03BD00C29}" type="slidenum">
              <a:rPr lang="it-IT" smtClean="0"/>
              <a:t>‹N›</a:t>
            </a:fld>
            <a:endParaRPr lang="it-IT"/>
          </a:p>
        </p:txBody>
      </p:sp>
      <p:pic>
        <p:nvPicPr>
          <p:cNvPr id="6" name="Immagine 5" descr="Immagine che contiene fondale oceanico&#10;&#10;Descrizione generata automaticamente">
            <a:extLst>
              <a:ext uri="{FF2B5EF4-FFF2-40B4-BE49-F238E27FC236}">
                <a16:creationId xmlns:a16="http://schemas.microsoft.com/office/drawing/2014/main" xmlns="" id="{315485C8-9485-4EEA-A843-E14AFEEBF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7530" y="1124744"/>
            <a:ext cx="8448940" cy="4752528"/>
          </a:xfrm>
          <a:prstGeom prst="rect">
            <a:avLst/>
          </a:prstGeom>
        </p:spPr>
      </p:pic>
      <p:sp>
        <p:nvSpPr>
          <p:cNvPr id="7" name="CasellaDiTesto 6">
            <a:extLst>
              <a:ext uri="{FF2B5EF4-FFF2-40B4-BE49-F238E27FC236}">
                <a16:creationId xmlns:a16="http://schemas.microsoft.com/office/drawing/2014/main" xmlns="" id="{DB6277CC-CC50-45A1-BAE1-7BC140846540}"/>
              </a:ext>
            </a:extLst>
          </p:cNvPr>
          <p:cNvSpPr txBox="1"/>
          <p:nvPr userDrawn="1"/>
        </p:nvSpPr>
        <p:spPr>
          <a:xfrm>
            <a:off x="347530" y="3208620"/>
            <a:ext cx="8448940" cy="584775"/>
          </a:xfrm>
          <a:prstGeom prst="rect">
            <a:avLst/>
          </a:prstGeom>
          <a:solidFill>
            <a:schemeClr val="bg1"/>
          </a:solidFill>
        </p:spPr>
        <p:txBody>
          <a:bodyPr wrap="square" rtlCol="0">
            <a:spAutoFit/>
          </a:bodyPr>
          <a:lstStyle/>
          <a:p>
            <a:pPr algn="ctr"/>
            <a:r>
              <a:rPr lang="it-IT" sz="3200" dirty="0">
                <a:solidFill>
                  <a:srgbClr val="58A7A4"/>
                </a:solidFill>
                <a:effectLst>
                  <a:outerShdw blurRad="38100" dist="38100" dir="2700000" algn="tl">
                    <a:srgbClr val="000000">
                      <a:alpha val="43137"/>
                    </a:srgbClr>
                  </a:outerShdw>
                </a:effectLst>
                <a:latin typeface="+mj-lt"/>
              </a:rPr>
              <a:t>Grazie dell’attenzione</a:t>
            </a:r>
          </a:p>
        </p:txBody>
      </p:sp>
    </p:spTree>
    <p:extLst>
      <p:ext uri="{BB962C8B-B14F-4D97-AF65-F5344CB8AC3E}">
        <p14:creationId xmlns:p14="http://schemas.microsoft.com/office/powerpoint/2010/main" val="373685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image" Target="../media/image5.jpe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F0512201-DCFA-4EB1-8D2F-8EED9FB7A992}"/>
              </a:ext>
            </a:extLst>
          </p:cNvPr>
          <p:cNvSpPr>
            <a:spLocks noGrp="1"/>
          </p:cNvSpPr>
          <p:nvPr>
            <p:ph type="title"/>
          </p:nvPr>
        </p:nvSpPr>
        <p:spPr>
          <a:xfrm>
            <a:off x="628650" y="845197"/>
            <a:ext cx="7886700" cy="845491"/>
          </a:xfrm>
          <a:prstGeom prst="rect">
            <a:avLst/>
          </a:prstGeom>
        </p:spPr>
        <p:txBody>
          <a:bodyPr vert="horz" lIns="91440" tIns="45720" rIns="91440" bIns="45720" rtlCol="0" anchor="ctr">
            <a:no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xmlns="" id="{50188D0A-3CFD-4FF1-BDB3-23A05F19FA8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xmlns="" id="{D15EFE88-3CA2-4FB6-AA9F-9DF302FD3AC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828ED-CE93-44AF-8ABF-9AD03BD00C29}" type="slidenum">
              <a:rPr lang="it-IT" smtClean="0"/>
              <a:t>‹N›</a:t>
            </a:fld>
            <a:endParaRPr lang="it-IT"/>
          </a:p>
        </p:txBody>
      </p:sp>
      <p:sp>
        <p:nvSpPr>
          <p:cNvPr id="7" name="CustomShape 3">
            <a:extLst>
              <a:ext uri="{FF2B5EF4-FFF2-40B4-BE49-F238E27FC236}">
                <a16:creationId xmlns:a16="http://schemas.microsoft.com/office/drawing/2014/main" xmlns="" id="{DEF6E56D-DD79-4AB3-B64F-D6AF60808871}"/>
              </a:ext>
            </a:extLst>
          </p:cNvPr>
          <p:cNvSpPr/>
          <p:nvPr userDrawn="1"/>
        </p:nvSpPr>
        <p:spPr>
          <a:xfrm>
            <a:off x="-108360" y="59760"/>
            <a:ext cx="6880680" cy="704520"/>
          </a:xfrm>
          <a:prstGeom prst="rect">
            <a:avLst/>
          </a:prstGeom>
          <a:solidFill>
            <a:srgbClr val="58A7A4"/>
          </a:solidFill>
          <a:ln>
            <a:solidFill>
              <a:srgbClr val="58A7A4"/>
            </a:solidFill>
            <a:round/>
          </a:ln>
        </p:spPr>
        <p:style>
          <a:lnRef idx="2">
            <a:schemeClr val="accent1">
              <a:shade val="50000"/>
            </a:schemeClr>
          </a:lnRef>
          <a:fillRef idx="1">
            <a:schemeClr val="accent1"/>
          </a:fillRef>
          <a:effectRef idx="0">
            <a:schemeClr val="accent1"/>
          </a:effectRef>
          <a:fontRef idx="minor"/>
        </p:style>
      </p:sp>
      <p:pic>
        <p:nvPicPr>
          <p:cNvPr id="8" name="Picture 7">
            <a:extLst>
              <a:ext uri="{FF2B5EF4-FFF2-40B4-BE49-F238E27FC236}">
                <a16:creationId xmlns:a16="http://schemas.microsoft.com/office/drawing/2014/main" xmlns="" id="{E41F1D9B-A1D2-4F27-BEC5-CC67D6903F69}"/>
              </a:ext>
            </a:extLst>
          </p:cNvPr>
          <p:cNvPicPr/>
          <p:nvPr userDrawn="1"/>
        </p:nvPicPr>
        <p:blipFill>
          <a:blip r:embed="rId11"/>
          <a:stretch/>
        </p:blipFill>
        <p:spPr>
          <a:xfrm>
            <a:off x="6989400" y="59760"/>
            <a:ext cx="1072080" cy="704520"/>
          </a:xfrm>
          <a:prstGeom prst="rect">
            <a:avLst/>
          </a:prstGeom>
          <a:ln>
            <a:noFill/>
          </a:ln>
        </p:spPr>
      </p:pic>
      <p:pic>
        <p:nvPicPr>
          <p:cNvPr id="9" name="Picture 8">
            <a:extLst>
              <a:ext uri="{FF2B5EF4-FFF2-40B4-BE49-F238E27FC236}">
                <a16:creationId xmlns:a16="http://schemas.microsoft.com/office/drawing/2014/main" xmlns="" id="{DAD48B3B-2588-463C-A221-E3D2E86A0C57}"/>
              </a:ext>
            </a:extLst>
          </p:cNvPr>
          <p:cNvPicPr/>
          <p:nvPr userDrawn="1"/>
        </p:nvPicPr>
        <p:blipFill>
          <a:blip r:embed="rId12"/>
          <a:stretch/>
        </p:blipFill>
        <p:spPr>
          <a:xfrm>
            <a:off x="8118720" y="0"/>
            <a:ext cx="906120" cy="797040"/>
          </a:xfrm>
          <a:prstGeom prst="rect">
            <a:avLst/>
          </a:prstGeom>
          <a:ln>
            <a:noFill/>
          </a:ln>
        </p:spPr>
      </p:pic>
      <p:pic>
        <p:nvPicPr>
          <p:cNvPr id="10" name="Picture 2">
            <a:extLst>
              <a:ext uri="{FF2B5EF4-FFF2-40B4-BE49-F238E27FC236}">
                <a16:creationId xmlns:a16="http://schemas.microsoft.com/office/drawing/2014/main" xmlns="" id="{7D3551E4-5229-43ED-99F0-310F75FBD58B}"/>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5947" b="3154"/>
          <a:stretch/>
        </p:blipFill>
        <p:spPr bwMode="auto">
          <a:xfrm>
            <a:off x="1284114" y="6353944"/>
            <a:ext cx="110448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ustomShape 7">
            <a:extLst>
              <a:ext uri="{FF2B5EF4-FFF2-40B4-BE49-F238E27FC236}">
                <a16:creationId xmlns:a16="http://schemas.microsoft.com/office/drawing/2014/main" xmlns="" id="{839D2626-055E-47F0-86E1-A1C15D52E426}"/>
              </a:ext>
            </a:extLst>
          </p:cNvPr>
          <p:cNvSpPr/>
          <p:nvPr userDrawn="1"/>
        </p:nvSpPr>
        <p:spPr>
          <a:xfrm>
            <a:off x="331020" y="6493680"/>
            <a:ext cx="411516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900" b="1" i="1" strike="noStrike" spc="-1" dirty="0">
                <a:solidFill>
                  <a:schemeClr val="accent1">
                    <a:lumMod val="75000"/>
                  </a:schemeClr>
                </a:solidFill>
                <a:latin typeface="Calibri"/>
              </a:rPr>
              <a:t>Con il contributo di </a:t>
            </a:r>
            <a:endParaRPr lang="it-IT" sz="900" b="0" strike="noStrike" spc="-1" dirty="0">
              <a:solidFill>
                <a:schemeClr val="accent1">
                  <a:lumMod val="75000"/>
                </a:schemeClr>
              </a:solidFill>
              <a:latin typeface="Arial"/>
            </a:endParaRPr>
          </a:p>
        </p:txBody>
      </p:sp>
      <p:sp>
        <p:nvSpPr>
          <p:cNvPr id="12" name="CustomShape 4">
            <a:extLst>
              <a:ext uri="{FF2B5EF4-FFF2-40B4-BE49-F238E27FC236}">
                <a16:creationId xmlns:a16="http://schemas.microsoft.com/office/drawing/2014/main" xmlns="" id="{34CCE006-EF12-4E66-B610-44045C69BE8F}"/>
              </a:ext>
            </a:extLst>
          </p:cNvPr>
          <p:cNvSpPr/>
          <p:nvPr userDrawn="1"/>
        </p:nvSpPr>
        <p:spPr>
          <a:xfrm>
            <a:off x="4847760" y="6635880"/>
            <a:ext cx="4176720" cy="100080"/>
          </a:xfrm>
          <a:prstGeom prst="rect">
            <a:avLst/>
          </a:prstGeom>
          <a:solidFill>
            <a:srgbClr val="58A7A4"/>
          </a:solidFill>
          <a:ln>
            <a:solidFill>
              <a:srgbClr val="58A7A4"/>
            </a:solidFill>
            <a:round/>
          </a:ln>
        </p:spPr>
        <p:style>
          <a:lnRef idx="2">
            <a:schemeClr val="accent1">
              <a:shade val="50000"/>
            </a:schemeClr>
          </a:lnRef>
          <a:fillRef idx="1">
            <a:schemeClr val="accent1"/>
          </a:fillRef>
          <a:effectRef idx="0">
            <a:schemeClr val="accent1"/>
          </a:effectRef>
          <a:fontRef idx="minor"/>
        </p:style>
      </p:sp>
      <p:pic>
        <p:nvPicPr>
          <p:cNvPr id="13" name="Picture 4">
            <a:extLst>
              <a:ext uri="{FF2B5EF4-FFF2-40B4-BE49-F238E27FC236}">
                <a16:creationId xmlns:a16="http://schemas.microsoft.com/office/drawing/2014/main" xmlns="" id="{85AAEE01-F067-47C2-B803-4498DAB2019D}"/>
              </a:ext>
            </a:extLst>
          </p:cNvPr>
          <p:cNvPicPr/>
          <p:nvPr userDrawn="1"/>
        </p:nvPicPr>
        <p:blipFill>
          <a:blip r:embed="rId14"/>
          <a:stretch/>
        </p:blipFill>
        <p:spPr>
          <a:xfrm>
            <a:off x="5090760" y="6225480"/>
            <a:ext cx="993240" cy="393120"/>
          </a:xfrm>
          <a:prstGeom prst="rect">
            <a:avLst/>
          </a:prstGeom>
          <a:ln>
            <a:noFill/>
          </a:ln>
        </p:spPr>
      </p:pic>
      <p:pic>
        <p:nvPicPr>
          <p:cNvPr id="14" name="Picture 6">
            <a:extLst>
              <a:ext uri="{FF2B5EF4-FFF2-40B4-BE49-F238E27FC236}">
                <a16:creationId xmlns:a16="http://schemas.microsoft.com/office/drawing/2014/main" xmlns="" id="{BBDCD85E-9900-4979-AECA-ADB47D0A164B}"/>
              </a:ext>
            </a:extLst>
          </p:cNvPr>
          <p:cNvPicPr/>
          <p:nvPr userDrawn="1"/>
        </p:nvPicPr>
        <p:blipFill>
          <a:blip r:embed="rId15"/>
          <a:stretch/>
        </p:blipFill>
        <p:spPr>
          <a:xfrm>
            <a:off x="7409880" y="6225120"/>
            <a:ext cx="618120" cy="393480"/>
          </a:xfrm>
          <a:prstGeom prst="rect">
            <a:avLst/>
          </a:prstGeom>
          <a:ln>
            <a:noFill/>
          </a:ln>
        </p:spPr>
      </p:pic>
      <p:pic>
        <p:nvPicPr>
          <p:cNvPr id="15" name="Picture 8">
            <a:extLst>
              <a:ext uri="{FF2B5EF4-FFF2-40B4-BE49-F238E27FC236}">
                <a16:creationId xmlns:a16="http://schemas.microsoft.com/office/drawing/2014/main" xmlns="" id="{329ED19D-8A56-4F33-BF5D-43EDECC9B1DA}"/>
              </a:ext>
            </a:extLst>
          </p:cNvPr>
          <p:cNvPicPr/>
          <p:nvPr userDrawn="1"/>
        </p:nvPicPr>
        <p:blipFill>
          <a:blip r:embed="rId16"/>
          <a:stretch/>
        </p:blipFill>
        <p:spPr>
          <a:xfrm>
            <a:off x="6454440" y="6225480"/>
            <a:ext cx="709560" cy="393480"/>
          </a:xfrm>
          <a:prstGeom prst="rect">
            <a:avLst/>
          </a:prstGeom>
          <a:ln>
            <a:noFill/>
          </a:ln>
        </p:spPr>
      </p:pic>
    </p:spTree>
    <p:extLst>
      <p:ext uri="{BB962C8B-B14F-4D97-AF65-F5344CB8AC3E}">
        <p14:creationId xmlns:p14="http://schemas.microsoft.com/office/powerpoint/2010/main" val="3554078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 id="2147483668" r:id="rId9"/>
  </p:sldLayoutIdLst>
  <p:txStyles>
    <p:titleStyle>
      <a:lvl1pPr algn="l" defTabSz="914400" rtl="0" eaLnBrk="1" latinLnBrk="0" hangingPunct="1">
        <a:lnSpc>
          <a:spcPct val="90000"/>
        </a:lnSpc>
        <a:spcBef>
          <a:spcPct val="0"/>
        </a:spcBef>
        <a:buNone/>
        <a:defRPr sz="2800" kern="1200">
          <a:solidFill>
            <a:srgbClr val="58A7A4"/>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jpeg"/><Relationship Id="rId11" Type="http://schemas.microsoft.com/office/2007/relationships/hdphoto" Target="../media/hdphoto3.wdp"/><Relationship Id="rId5" Type="http://schemas.openxmlformats.org/officeDocument/2006/relationships/image" Target="../media/image48.jpeg"/><Relationship Id="rId10" Type="http://schemas.openxmlformats.org/officeDocument/2006/relationships/image" Target="../media/image52.png"/><Relationship Id="rId4" Type="http://schemas.openxmlformats.org/officeDocument/2006/relationships/image" Target="../media/image47.jpe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emf"/><Relationship Id="rId11" Type="http://schemas.openxmlformats.org/officeDocument/2006/relationships/image" Target="../media/image25.png"/><Relationship Id="rId5" Type="http://schemas.openxmlformats.org/officeDocument/2006/relationships/image" Target="../media/image19.emf"/><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530E483-A309-4BCD-BCA3-FF5681E90379}"/>
              </a:ext>
            </a:extLst>
          </p:cNvPr>
          <p:cNvSpPr>
            <a:spLocks noGrp="1"/>
          </p:cNvSpPr>
          <p:nvPr>
            <p:ph type="ctrTitle"/>
          </p:nvPr>
        </p:nvSpPr>
        <p:spPr>
          <a:xfrm>
            <a:off x="3779912" y="3907349"/>
            <a:ext cx="5148064" cy="607939"/>
          </a:xfrm>
        </p:spPr>
        <p:txBody>
          <a:bodyPr/>
          <a:lstStyle/>
          <a:p>
            <a:r>
              <a:rPr lang="it-IT" dirty="0"/>
              <a:t>CONVEGNO FINALE</a:t>
            </a:r>
          </a:p>
        </p:txBody>
      </p:sp>
      <p:sp>
        <p:nvSpPr>
          <p:cNvPr id="3" name="Sottotitolo 2">
            <a:extLst>
              <a:ext uri="{FF2B5EF4-FFF2-40B4-BE49-F238E27FC236}">
                <a16:creationId xmlns:a16="http://schemas.microsoft.com/office/drawing/2014/main" xmlns="" id="{38A8AB03-74C6-4D51-A5DE-DFD8AC48FF48}"/>
              </a:ext>
            </a:extLst>
          </p:cNvPr>
          <p:cNvSpPr>
            <a:spLocks noGrp="1"/>
          </p:cNvSpPr>
          <p:nvPr>
            <p:ph type="subTitle" idx="1"/>
          </p:nvPr>
        </p:nvSpPr>
        <p:spPr>
          <a:xfrm>
            <a:off x="3779912" y="4574946"/>
            <a:ext cx="5256584" cy="1347613"/>
          </a:xfrm>
        </p:spPr>
        <p:txBody>
          <a:bodyPr>
            <a:normAutofit/>
          </a:bodyPr>
          <a:lstStyle/>
          <a:p>
            <a:r>
              <a:rPr lang="it-IT" dirty="0">
                <a:solidFill>
                  <a:srgbClr val="8D9541"/>
                </a:solidFill>
              </a:rPr>
              <a:t>Andrea Casoni</a:t>
            </a:r>
          </a:p>
          <a:p>
            <a:r>
              <a:rPr lang="it-IT" sz="2800" dirty="0">
                <a:effectLst/>
                <a:latin typeface="Calibri" panose="020F0502020204030204" pitchFamily="34" charset="0"/>
                <a:ea typeface="Times New Roman" panose="02020603050405020304" pitchFamily="18" charset="0"/>
              </a:rPr>
              <a:t>Azione di conservazione su </a:t>
            </a:r>
            <a:r>
              <a:rPr lang="it-IT" sz="2800" i="1" dirty="0">
                <a:effectLst/>
                <a:latin typeface="Calibri" panose="020F0502020204030204" pitchFamily="34" charset="0"/>
                <a:ea typeface="Times New Roman" panose="02020603050405020304" pitchFamily="18" charset="0"/>
              </a:rPr>
              <a:t>Acipenser naccarii</a:t>
            </a:r>
            <a:endParaRPr lang="it-IT" sz="2800" dirty="0">
              <a:solidFill>
                <a:srgbClr val="8D9541"/>
              </a:solidFill>
            </a:endParaRPr>
          </a:p>
        </p:txBody>
      </p:sp>
      <p:pic>
        <p:nvPicPr>
          <p:cNvPr id="9" name="Immagine 8">
            <a:extLst>
              <a:ext uri="{FF2B5EF4-FFF2-40B4-BE49-F238E27FC236}">
                <a16:creationId xmlns:a16="http://schemas.microsoft.com/office/drawing/2014/main" xmlns="" id="{C573ABF2-340A-4D6D-B97E-94C1D108E5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388"/>
          <a:stretch/>
        </p:blipFill>
        <p:spPr>
          <a:xfrm>
            <a:off x="3768070" y="946238"/>
            <a:ext cx="5256584" cy="2823264"/>
          </a:xfrm>
          <a:prstGeom prst="rect">
            <a:avLst/>
          </a:prstGeom>
        </p:spPr>
      </p:pic>
    </p:spTree>
    <p:extLst>
      <p:ext uri="{BB962C8B-B14F-4D97-AF65-F5344CB8AC3E}">
        <p14:creationId xmlns:p14="http://schemas.microsoft.com/office/powerpoint/2010/main" val="2082994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BAE06EF-B6F4-448F-AD67-C4851224EEE8}"/>
              </a:ext>
            </a:extLst>
          </p:cNvPr>
          <p:cNvSpPr>
            <a:spLocks noGrp="1"/>
          </p:cNvSpPr>
          <p:nvPr>
            <p:ph type="title"/>
          </p:nvPr>
        </p:nvSpPr>
        <p:spPr>
          <a:xfrm>
            <a:off x="88900" y="0"/>
            <a:ext cx="7761412" cy="790575"/>
          </a:xfrm>
        </p:spPr>
        <p:txBody>
          <a:bodyPr/>
          <a:lstStyle/>
          <a:p>
            <a:r>
              <a:rPr lang="en-US" sz="2400" dirty="0">
                <a:solidFill>
                  <a:schemeClr val="bg1"/>
                </a:solidFill>
              </a:rPr>
              <a:t>C.7 - Active defense of </a:t>
            </a:r>
            <a:r>
              <a:rPr lang="en-US" sz="2400" i="1" dirty="0">
                <a:solidFill>
                  <a:schemeClr val="bg1"/>
                </a:solidFill>
              </a:rPr>
              <a:t>A. naccarii </a:t>
            </a:r>
            <a:r>
              <a:rPr lang="en-US" sz="2400" dirty="0">
                <a:solidFill>
                  <a:schemeClr val="bg1"/>
                </a:solidFill>
              </a:rPr>
              <a:t>spawning sites</a:t>
            </a:r>
            <a:endParaRPr lang="it-IT" sz="2400" dirty="0">
              <a:solidFill>
                <a:schemeClr val="bg1"/>
              </a:solidFill>
            </a:endParaRPr>
          </a:p>
        </p:txBody>
      </p:sp>
      <p:sp>
        <p:nvSpPr>
          <p:cNvPr id="4" name="Segnaposto piè di pagina 3">
            <a:extLst>
              <a:ext uri="{FF2B5EF4-FFF2-40B4-BE49-F238E27FC236}">
                <a16:creationId xmlns:a16="http://schemas.microsoft.com/office/drawing/2014/main" xmlns="" id="{574EBA14-3736-4E9C-8A7A-23D2B35FEAEC}"/>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sp>
        <p:nvSpPr>
          <p:cNvPr id="5" name="Segnaposto testo 2">
            <a:extLst>
              <a:ext uri="{FF2B5EF4-FFF2-40B4-BE49-F238E27FC236}">
                <a16:creationId xmlns:a16="http://schemas.microsoft.com/office/drawing/2014/main" xmlns="" id="{1FBAB589-894B-406C-8ECC-ADF3A0AAE048}"/>
              </a:ext>
            </a:extLst>
          </p:cNvPr>
          <p:cNvSpPr txBox="1">
            <a:spLocks/>
          </p:cNvSpPr>
          <p:nvPr/>
        </p:nvSpPr>
        <p:spPr>
          <a:xfrm>
            <a:off x="88900" y="927101"/>
            <a:ext cx="5930900" cy="25019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sz="1600" dirty="0" err="1">
                <a:solidFill>
                  <a:srgbClr val="58A7A4"/>
                </a:solidFill>
              </a:rPr>
              <a:t>Objectives</a:t>
            </a:r>
            <a:endParaRPr lang="it-IT" sz="1600" dirty="0">
              <a:solidFill>
                <a:srgbClr val="58A7A4"/>
              </a:solidFill>
            </a:endParaRPr>
          </a:p>
          <a:p>
            <a:pPr marL="0" indent="0" algn="just">
              <a:spcAft>
                <a:spcPts val="0"/>
              </a:spcAft>
              <a:buNone/>
            </a:pPr>
            <a:r>
              <a:rPr lang="en-US" sz="1600" b="0" dirty="0"/>
              <a:t>The two main objectives of the action were: </a:t>
            </a:r>
          </a:p>
          <a:p>
            <a:pPr algn="just">
              <a:spcAft>
                <a:spcPts val="0"/>
              </a:spcAft>
              <a:buAutoNum type="arabicPeriod"/>
            </a:pPr>
            <a:r>
              <a:rPr lang="en-US" sz="1600" b="0" dirty="0"/>
              <a:t>the protection of the natural reproductive sites of </a:t>
            </a:r>
            <a:r>
              <a:rPr lang="en-US" sz="1600" b="0" i="1" dirty="0"/>
              <a:t>A. naccarii</a:t>
            </a:r>
            <a:r>
              <a:rPr lang="en-US" sz="1600" b="0" dirty="0"/>
              <a:t> from poaching </a:t>
            </a:r>
          </a:p>
          <a:p>
            <a:pPr algn="just">
              <a:spcAft>
                <a:spcPts val="0"/>
              </a:spcAft>
              <a:buAutoNum type="arabicPeriod"/>
            </a:pPr>
            <a:r>
              <a:rPr lang="en-US" sz="1600" b="0" dirty="0"/>
              <a:t>the control of fish IAS that may represent a significant disturbance to the spawning sturgeons, with special reference to the species </a:t>
            </a:r>
            <a:r>
              <a:rPr lang="en-US" sz="1600" b="0" i="1" dirty="0" err="1"/>
              <a:t>Silurus</a:t>
            </a:r>
            <a:r>
              <a:rPr lang="en-US" sz="1600" b="0" i="1" dirty="0"/>
              <a:t> </a:t>
            </a:r>
            <a:r>
              <a:rPr lang="en-US" sz="1600" b="0" i="1" dirty="0" err="1"/>
              <a:t>glanis</a:t>
            </a:r>
            <a:r>
              <a:rPr lang="en-US" sz="1600" b="0" dirty="0"/>
              <a:t>.</a:t>
            </a:r>
            <a:endParaRPr lang="it-IT" sz="1600" b="0" dirty="0"/>
          </a:p>
          <a:p>
            <a:pPr marL="0" indent="0">
              <a:buNone/>
            </a:pPr>
            <a:r>
              <a:rPr lang="it-IT" sz="1600" dirty="0" err="1">
                <a:solidFill>
                  <a:srgbClr val="58A7A4"/>
                </a:solidFill>
              </a:rPr>
              <a:t>Expected</a:t>
            </a:r>
            <a:r>
              <a:rPr lang="it-IT" sz="1600" dirty="0">
                <a:solidFill>
                  <a:srgbClr val="58A7A4"/>
                </a:solidFill>
              </a:rPr>
              <a:t> </a:t>
            </a:r>
            <a:r>
              <a:rPr lang="it-IT" sz="1600" dirty="0" err="1">
                <a:solidFill>
                  <a:srgbClr val="58A7A4"/>
                </a:solidFill>
              </a:rPr>
              <a:t>results</a:t>
            </a:r>
            <a:endParaRPr lang="it-IT" sz="1600" dirty="0">
              <a:solidFill>
                <a:srgbClr val="58A7A4"/>
              </a:solidFill>
            </a:endParaRPr>
          </a:p>
          <a:p>
            <a:pPr marL="0" indent="0" algn="l">
              <a:buNone/>
            </a:pPr>
            <a:r>
              <a:rPr lang="en-US" sz="1600" b="0" dirty="0"/>
              <a:t>Poaching discouraged and population of </a:t>
            </a:r>
            <a:r>
              <a:rPr lang="en-US" sz="1600" b="0" i="1" dirty="0" err="1"/>
              <a:t>Silurus</a:t>
            </a:r>
            <a:r>
              <a:rPr lang="en-US" sz="1600" b="0" i="1" dirty="0"/>
              <a:t> </a:t>
            </a:r>
            <a:r>
              <a:rPr lang="en-US" sz="1600" b="0" i="1" dirty="0" err="1"/>
              <a:t>glanis</a:t>
            </a:r>
            <a:r>
              <a:rPr lang="en-US" sz="1600" b="0" i="1" dirty="0"/>
              <a:t> </a:t>
            </a:r>
            <a:r>
              <a:rPr lang="en-US" sz="1600" b="0" dirty="0"/>
              <a:t>and its negative effect on the reproduction and growth of </a:t>
            </a:r>
            <a:r>
              <a:rPr lang="en-US" sz="1600" b="0" i="1" dirty="0"/>
              <a:t>A. naccarii </a:t>
            </a:r>
            <a:r>
              <a:rPr lang="en-US" sz="1600" b="0" dirty="0"/>
              <a:t>reduced.</a:t>
            </a:r>
            <a:endParaRPr lang="it-IT" sz="1600" b="0" dirty="0"/>
          </a:p>
        </p:txBody>
      </p:sp>
      <p:sp>
        <p:nvSpPr>
          <p:cNvPr id="6" name="Segnaposto testo 2">
            <a:extLst>
              <a:ext uri="{FF2B5EF4-FFF2-40B4-BE49-F238E27FC236}">
                <a16:creationId xmlns:a16="http://schemas.microsoft.com/office/drawing/2014/main" xmlns="" id="{83309786-96BE-4695-8296-376468A5FF10}"/>
              </a:ext>
            </a:extLst>
          </p:cNvPr>
          <p:cNvSpPr txBox="1">
            <a:spLocks/>
          </p:cNvSpPr>
          <p:nvPr/>
        </p:nvSpPr>
        <p:spPr>
          <a:xfrm>
            <a:off x="0" y="4027660"/>
            <a:ext cx="9144000" cy="292815"/>
          </a:xfrm>
          <a:prstGeom prst="rect">
            <a:avLst/>
          </a:prstGeom>
          <a:solidFill>
            <a:srgbClr val="58A7A4"/>
          </a:solid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sz="1600" dirty="0">
                <a:solidFill>
                  <a:schemeClr val="bg1"/>
                </a:solidFill>
              </a:rPr>
              <a:t>Milestones </a:t>
            </a:r>
          </a:p>
        </p:txBody>
      </p:sp>
      <p:sp>
        <p:nvSpPr>
          <p:cNvPr id="7" name="Segnaposto testo 2">
            <a:extLst>
              <a:ext uri="{FF2B5EF4-FFF2-40B4-BE49-F238E27FC236}">
                <a16:creationId xmlns:a16="http://schemas.microsoft.com/office/drawing/2014/main" xmlns="" id="{C0AFD126-79D9-4605-89B6-655B3FC289CF}"/>
              </a:ext>
            </a:extLst>
          </p:cNvPr>
          <p:cNvSpPr txBox="1">
            <a:spLocks/>
          </p:cNvSpPr>
          <p:nvPr/>
        </p:nvSpPr>
        <p:spPr>
          <a:xfrm>
            <a:off x="0" y="5236246"/>
            <a:ext cx="9144000" cy="281678"/>
          </a:xfrm>
          <a:prstGeom prst="rect">
            <a:avLst/>
          </a:prstGeom>
          <a:solidFill>
            <a:srgbClr val="58A7A4"/>
          </a:solidFill>
        </p:spPr>
        <p:txBody>
          <a:bodyPr/>
          <a:lstStyle>
            <a:defPPr>
              <a:defRPr lang="it-IT"/>
            </a:defPPr>
            <a:lvl1pPr marL="0" indent="0" eaLnBrk="0" hangingPunct="0">
              <a:spcBef>
                <a:spcPct val="20000"/>
              </a:spcBef>
              <a:buFont typeface="Arial" charset="0"/>
              <a:buNone/>
              <a:defRPr sz="1600">
                <a:solidFill>
                  <a:schemeClr val="bg1"/>
                </a:solidFill>
                <a:latin typeface="+mn-lt"/>
              </a:defRPr>
            </a:lvl1pPr>
            <a:lvl2pPr marL="742950" indent="-285750" eaLnBrk="0" hangingPunct="0">
              <a:spcBef>
                <a:spcPct val="20000"/>
              </a:spcBef>
              <a:buFont typeface="Arial" charset="0"/>
              <a:buChar char="–"/>
              <a:defRPr sz="2800">
                <a:solidFill>
                  <a:schemeClr val="tx1"/>
                </a:solidFill>
                <a:latin typeface="+mn-lt"/>
              </a:defRPr>
            </a:lvl2pPr>
            <a:lvl3pPr marL="1143000" indent="-228600" eaLnBrk="0" hangingPunct="0">
              <a:spcBef>
                <a:spcPct val="20000"/>
              </a:spcBef>
              <a:buFont typeface="Arial" charset="0"/>
              <a:buChar char="•"/>
              <a:defRPr>
                <a:solidFill>
                  <a:schemeClr val="tx1"/>
                </a:solidFill>
                <a:latin typeface="+mn-lt"/>
              </a:defRPr>
            </a:lvl3pPr>
            <a:lvl4pPr marL="1600200" indent="-228600" eaLnBrk="0" hangingPunct="0">
              <a:spcBef>
                <a:spcPct val="20000"/>
              </a:spcBef>
              <a:buFont typeface="Arial" charset="0"/>
              <a:buChar char="–"/>
              <a:defRPr sz="2000">
                <a:solidFill>
                  <a:schemeClr val="tx1"/>
                </a:solidFill>
                <a:latin typeface="+mn-lt"/>
              </a:defRPr>
            </a:lvl4pPr>
            <a:lvl5pPr marL="2057400" indent="-228600" eaLnBrk="0" hangingPunct="0">
              <a:spcBef>
                <a:spcPct val="20000"/>
              </a:spcBef>
              <a:buFont typeface="Arial" charset="0"/>
              <a:buChar char="»"/>
              <a:defRPr sz="2000">
                <a:solidFill>
                  <a:schemeClr val="tx1"/>
                </a:solidFill>
                <a:latin typeface="+mn-lt"/>
              </a:defRPr>
            </a:lvl5pPr>
            <a:lvl6pPr marL="2514600" indent="-228600">
              <a:spcBef>
                <a:spcPct val="20000"/>
              </a:spcBef>
              <a:buFont typeface="Arial" panose="020B0604020202020204" pitchFamily="34" charset="0"/>
              <a:buChar char="•"/>
              <a:defRPr sz="2000">
                <a:solidFill>
                  <a:schemeClr val="tx1"/>
                </a:solidFill>
                <a:latin typeface="+mn-lt"/>
              </a:defRPr>
            </a:lvl6pPr>
            <a:lvl7pPr marL="2971800" indent="-228600">
              <a:spcBef>
                <a:spcPct val="20000"/>
              </a:spcBef>
              <a:buFont typeface="Arial" panose="020B0604020202020204" pitchFamily="34" charset="0"/>
              <a:buChar char="•"/>
              <a:defRPr sz="2000">
                <a:solidFill>
                  <a:schemeClr val="tx1"/>
                </a:solidFill>
                <a:latin typeface="+mn-lt"/>
              </a:defRPr>
            </a:lvl7pPr>
            <a:lvl8pPr marL="3429000" indent="-228600">
              <a:spcBef>
                <a:spcPct val="20000"/>
              </a:spcBef>
              <a:buFont typeface="Arial" panose="020B0604020202020204" pitchFamily="34" charset="0"/>
              <a:buChar char="•"/>
              <a:defRPr sz="2000">
                <a:solidFill>
                  <a:schemeClr val="tx1"/>
                </a:solidFill>
                <a:latin typeface="+mn-lt"/>
              </a:defRPr>
            </a:lvl8pPr>
            <a:lvl9pPr marL="3886200" indent="-228600">
              <a:spcBef>
                <a:spcPct val="20000"/>
              </a:spcBef>
              <a:buFont typeface="Arial" panose="020B0604020202020204" pitchFamily="34" charset="0"/>
              <a:buChar char="•"/>
              <a:defRPr sz="2000">
                <a:solidFill>
                  <a:schemeClr val="tx1"/>
                </a:solidFill>
                <a:latin typeface="+mn-lt"/>
              </a:defRPr>
            </a:lvl9pPr>
          </a:lstStyle>
          <a:p>
            <a:r>
              <a:rPr lang="it-IT" dirty="0"/>
              <a:t>Deliverables</a:t>
            </a:r>
          </a:p>
        </p:txBody>
      </p:sp>
      <p:graphicFrame>
        <p:nvGraphicFramePr>
          <p:cNvPr id="11" name="Tabella 10">
            <a:extLst>
              <a:ext uri="{FF2B5EF4-FFF2-40B4-BE49-F238E27FC236}">
                <a16:creationId xmlns:a16="http://schemas.microsoft.com/office/drawing/2014/main" xmlns="" id="{D9B971F3-AE91-4551-B84B-466EC338C3EB}"/>
              </a:ext>
            </a:extLst>
          </p:cNvPr>
          <p:cNvGraphicFramePr>
            <a:graphicFrameLocks noGrp="1"/>
          </p:cNvGraphicFramePr>
          <p:nvPr/>
        </p:nvGraphicFramePr>
        <p:xfrm>
          <a:off x="0" y="5675771"/>
          <a:ext cx="9144000" cy="445770"/>
        </p:xfrm>
        <a:graphic>
          <a:graphicData uri="http://schemas.openxmlformats.org/drawingml/2006/table">
            <a:tbl>
              <a:tblPr firstRow="1" firstCol="1" bandRow="1">
                <a:tableStyleId>{2D5ABB26-0587-4C30-8999-92F81FD0307C}</a:tableStyleId>
              </a:tblPr>
              <a:tblGrid>
                <a:gridCol w="6273800">
                  <a:extLst>
                    <a:ext uri="{9D8B030D-6E8A-4147-A177-3AD203B41FA5}">
                      <a16:colId xmlns:a16="http://schemas.microsoft.com/office/drawing/2014/main" xmlns="" val="145843498"/>
                    </a:ext>
                  </a:extLst>
                </a:gridCol>
                <a:gridCol w="1524000">
                  <a:extLst>
                    <a:ext uri="{9D8B030D-6E8A-4147-A177-3AD203B41FA5}">
                      <a16:colId xmlns:a16="http://schemas.microsoft.com/office/drawing/2014/main" xmlns="" val="2462444391"/>
                    </a:ext>
                  </a:extLst>
                </a:gridCol>
                <a:gridCol w="1346200">
                  <a:extLst>
                    <a:ext uri="{9D8B030D-6E8A-4147-A177-3AD203B41FA5}">
                      <a16:colId xmlns:a16="http://schemas.microsoft.com/office/drawing/2014/main" xmlns="" val="1023445174"/>
                    </a:ext>
                  </a:extLst>
                </a:gridCol>
              </a:tblGrid>
              <a:tr h="219967">
                <a:tc>
                  <a:txBody>
                    <a:bodyPr/>
                    <a:lstStyle/>
                    <a:p>
                      <a:pPr algn="l" fontAlgn="b"/>
                      <a:r>
                        <a:rPr lang="it-IT" sz="1400" b="1" u="none" strike="noStrike" dirty="0" err="1">
                          <a:effectLst/>
                        </a:rPr>
                        <a:t>Description</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Foreseen</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Actual</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1879541"/>
                  </a:ext>
                </a:extLst>
              </a:tr>
              <a:tr h="137049">
                <a:tc>
                  <a:txBody>
                    <a:bodyPr/>
                    <a:lstStyle/>
                    <a:p>
                      <a:pPr algn="l" fontAlgn="b"/>
                      <a:r>
                        <a:rPr lang="en-US" sz="1400" u="none" strike="noStrike" dirty="0">
                          <a:effectLst/>
                        </a:rPr>
                        <a:t>Task force mission report</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u="none" strike="noStrike" dirty="0">
                          <a:effectLst/>
                        </a:rPr>
                        <a:t>10/2020</a:t>
                      </a:r>
                      <a:endParaRPr lang="it-IT"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10/2020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843284"/>
                  </a:ext>
                </a:extLst>
              </a:tr>
            </a:tbl>
          </a:graphicData>
        </a:graphic>
      </p:graphicFrame>
      <p:graphicFrame>
        <p:nvGraphicFramePr>
          <p:cNvPr id="12" name="Tabella 11">
            <a:extLst>
              <a:ext uri="{FF2B5EF4-FFF2-40B4-BE49-F238E27FC236}">
                <a16:creationId xmlns:a16="http://schemas.microsoft.com/office/drawing/2014/main" xmlns="" id="{CA292901-2002-4296-9280-0F01659D0C7F}"/>
              </a:ext>
            </a:extLst>
          </p:cNvPr>
          <p:cNvGraphicFramePr>
            <a:graphicFrameLocks noGrp="1"/>
          </p:cNvGraphicFramePr>
          <p:nvPr/>
        </p:nvGraphicFramePr>
        <p:xfrm>
          <a:off x="0" y="4419269"/>
          <a:ext cx="9144000" cy="659130"/>
        </p:xfrm>
        <a:graphic>
          <a:graphicData uri="http://schemas.openxmlformats.org/drawingml/2006/table">
            <a:tbl>
              <a:tblPr firstRow="1" firstCol="1" bandRow="1">
                <a:tableStyleId>{2D5ABB26-0587-4C30-8999-92F81FD0307C}</a:tableStyleId>
              </a:tblPr>
              <a:tblGrid>
                <a:gridCol w="6252901">
                  <a:extLst>
                    <a:ext uri="{9D8B030D-6E8A-4147-A177-3AD203B41FA5}">
                      <a16:colId xmlns:a16="http://schemas.microsoft.com/office/drawing/2014/main" xmlns="" val="145843498"/>
                    </a:ext>
                  </a:extLst>
                </a:gridCol>
                <a:gridCol w="1573474">
                  <a:extLst>
                    <a:ext uri="{9D8B030D-6E8A-4147-A177-3AD203B41FA5}">
                      <a16:colId xmlns:a16="http://schemas.microsoft.com/office/drawing/2014/main" xmlns="" val="2462444391"/>
                    </a:ext>
                  </a:extLst>
                </a:gridCol>
                <a:gridCol w="1317625">
                  <a:extLst>
                    <a:ext uri="{9D8B030D-6E8A-4147-A177-3AD203B41FA5}">
                      <a16:colId xmlns:a16="http://schemas.microsoft.com/office/drawing/2014/main" xmlns="" val="1023445174"/>
                    </a:ext>
                  </a:extLst>
                </a:gridCol>
              </a:tblGrid>
              <a:tr h="219967">
                <a:tc>
                  <a:txBody>
                    <a:bodyPr/>
                    <a:lstStyle/>
                    <a:p>
                      <a:pPr algn="l" fontAlgn="b"/>
                      <a:r>
                        <a:rPr lang="it-IT" sz="1400" b="1" u="none" strike="noStrike" dirty="0" err="1">
                          <a:effectLst/>
                        </a:rPr>
                        <a:t>Description</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Foreseen</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Actual</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1879541"/>
                  </a:ext>
                </a:extLst>
              </a:tr>
              <a:tr h="212106">
                <a:tc>
                  <a:txBody>
                    <a:bodyPr/>
                    <a:lstStyle/>
                    <a:p>
                      <a:r>
                        <a:rPr lang="en-US" sz="1400" b="0" i="0" u="none" strike="noStrike" kern="1200" baseline="0" dirty="0">
                          <a:solidFill>
                            <a:schemeClr val="tx1"/>
                          </a:solidFill>
                          <a:latin typeface="+mn-lt"/>
                          <a:ea typeface="+mn-ea"/>
                          <a:cs typeface="+mn-cs"/>
                        </a:rPr>
                        <a:t>Reduction of </a:t>
                      </a:r>
                      <a:r>
                        <a:rPr lang="en-US" sz="1400" b="0" i="1" u="none" strike="noStrike" kern="1200" baseline="0" dirty="0" err="1">
                          <a:solidFill>
                            <a:schemeClr val="tx1"/>
                          </a:solidFill>
                          <a:latin typeface="+mn-lt"/>
                          <a:ea typeface="+mn-ea"/>
                          <a:cs typeface="+mn-cs"/>
                        </a:rPr>
                        <a:t>Silurus</a:t>
                      </a:r>
                      <a:r>
                        <a:rPr lang="en-US" sz="1400" b="0" i="1" u="none" strike="noStrike" kern="1200" baseline="0" dirty="0">
                          <a:solidFill>
                            <a:schemeClr val="tx1"/>
                          </a:solidFill>
                          <a:latin typeface="+mn-lt"/>
                          <a:ea typeface="+mn-ea"/>
                          <a:cs typeface="+mn-cs"/>
                        </a:rPr>
                        <a:t> </a:t>
                      </a:r>
                      <a:r>
                        <a:rPr lang="en-US" sz="1400" b="0" i="1" u="none" strike="noStrike" kern="1200" baseline="0" dirty="0" err="1">
                          <a:solidFill>
                            <a:schemeClr val="tx1"/>
                          </a:solidFill>
                          <a:latin typeface="+mn-lt"/>
                          <a:ea typeface="+mn-ea"/>
                          <a:cs typeface="+mn-cs"/>
                        </a:rPr>
                        <a:t>glanis</a:t>
                      </a:r>
                      <a:r>
                        <a:rPr lang="en-US" sz="1400" b="0" i="1" u="none" strike="noStrike" kern="1200" baseline="0" dirty="0">
                          <a:solidFill>
                            <a:schemeClr val="tx1"/>
                          </a:solidFill>
                          <a:latin typeface="+mn-lt"/>
                          <a:ea typeface="+mn-ea"/>
                          <a:cs typeface="+mn-cs"/>
                        </a:rPr>
                        <a:t> </a:t>
                      </a:r>
                      <a:r>
                        <a:rPr lang="en-US" sz="1400" b="0" i="0" u="none" strike="noStrike" kern="1200" baseline="0" dirty="0">
                          <a:solidFill>
                            <a:schemeClr val="tx1"/>
                          </a:solidFill>
                          <a:latin typeface="+mn-lt"/>
                          <a:ea typeface="+mn-ea"/>
                          <a:cs typeface="+mn-cs"/>
                        </a:rPr>
                        <a:t>presence (in terms of biomass) in the sturgeon spawning </a:t>
                      </a:r>
                      <a:r>
                        <a:rPr lang="it-IT" sz="1400" b="0" i="0" u="none" strike="noStrike" kern="1200" baseline="0" dirty="0">
                          <a:solidFill>
                            <a:schemeClr val="tx1"/>
                          </a:solidFill>
                          <a:latin typeface="+mn-lt"/>
                          <a:ea typeface="+mn-ea"/>
                          <a:cs typeface="+mn-cs"/>
                        </a:rPr>
                        <a:t>area of 50%.</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u="none" strike="noStrike" dirty="0">
                          <a:effectLst/>
                        </a:rPr>
                        <a:t>10/2020</a:t>
                      </a:r>
                      <a:endParaRPr lang="it-IT"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u="none" strike="noStrike" dirty="0">
                          <a:effectLst/>
                        </a:rPr>
                        <a:t>10/2020</a:t>
                      </a:r>
                      <a:endParaRPr lang="it-IT"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843284"/>
                  </a:ext>
                </a:extLst>
              </a:tr>
            </a:tbl>
          </a:graphicData>
        </a:graphic>
      </p:graphicFrame>
      <p:pic>
        <p:nvPicPr>
          <p:cNvPr id="10" name="Immagine 9">
            <a:extLst>
              <a:ext uri="{FF2B5EF4-FFF2-40B4-BE49-F238E27FC236}">
                <a16:creationId xmlns:a16="http://schemas.microsoft.com/office/drawing/2014/main" xmlns="" id="{D2AA5570-918E-4394-AD48-EE2C94C71C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21681" y="922449"/>
            <a:ext cx="2419119" cy="299043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5783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927099"/>
            <a:ext cx="3419872" cy="4933873"/>
          </a:xfrm>
        </p:spPr>
        <p:txBody>
          <a:bodyPr>
            <a:normAutofit fontScale="92500" lnSpcReduction="20000"/>
          </a:bodyPr>
          <a:lstStyle/>
          <a:p>
            <a:pPr>
              <a:buNone/>
            </a:pPr>
            <a:r>
              <a:rPr lang="it-IT" sz="1600" dirty="0"/>
              <a:t>Action </a:t>
            </a:r>
            <a:r>
              <a:rPr lang="it-IT" sz="1600" dirty="0" err="1"/>
              <a:t>performed</a:t>
            </a:r>
            <a:r>
              <a:rPr lang="it-IT" sz="1600" dirty="0"/>
              <a:t> from </a:t>
            </a:r>
            <a:r>
              <a:rPr lang="en-GB" sz="1600" dirty="0"/>
              <a:t>April 2017 till the end of October 2020</a:t>
            </a:r>
            <a:endParaRPr lang="it-IT" sz="1600" dirty="0"/>
          </a:p>
          <a:p>
            <a:pPr marL="0" indent="0">
              <a:buNone/>
            </a:pPr>
            <a:endParaRPr lang="it-IT" sz="1600" dirty="0"/>
          </a:p>
          <a:p>
            <a:pPr marL="0" indent="0">
              <a:buNone/>
            </a:pPr>
            <a:r>
              <a:rPr lang="it-IT" sz="1600" dirty="0"/>
              <a:t>Activities </a:t>
            </a:r>
            <a:r>
              <a:rPr lang="it-IT" sz="1600" dirty="0" err="1"/>
              <a:t>performed</a:t>
            </a:r>
            <a:r>
              <a:rPr lang="it-IT" sz="1600" dirty="0"/>
              <a:t>:</a:t>
            </a:r>
          </a:p>
          <a:p>
            <a:pPr>
              <a:buAutoNum type="arabicPeriod"/>
            </a:pPr>
            <a:r>
              <a:rPr lang="it-IT" sz="1600" dirty="0"/>
              <a:t>PATROLS AGAINST POACHING</a:t>
            </a:r>
          </a:p>
          <a:p>
            <a:pPr marL="0" indent="0">
              <a:buNone/>
            </a:pPr>
            <a:r>
              <a:rPr lang="it-IT" sz="1200" dirty="0"/>
              <a:t>n. 227  </a:t>
            </a:r>
            <a:r>
              <a:rPr lang="en-GB" sz="1200" dirty="0"/>
              <a:t>surveillance patrols (</a:t>
            </a:r>
            <a:r>
              <a:rPr lang="it-IT" sz="1200" b="1" dirty="0"/>
              <a:t>lasting 3-5 hours) </a:t>
            </a:r>
            <a:r>
              <a:rPr lang="en-GB" sz="1200" dirty="0"/>
              <a:t>carried out in the target area (divided in three river stretches) in different moments of the day, in four years (a minimum of n. 90 required)</a:t>
            </a:r>
          </a:p>
          <a:p>
            <a:pPr marL="0" indent="0">
              <a:buNone/>
            </a:pPr>
            <a:r>
              <a:rPr lang="en-GB" sz="1200" dirty="0"/>
              <a:t>- Fishing licenses control</a:t>
            </a:r>
          </a:p>
          <a:p>
            <a:pPr marL="0" indent="0">
              <a:buNone/>
            </a:pPr>
            <a:r>
              <a:rPr lang="en-GB" sz="1200" dirty="0"/>
              <a:t>- Recognitions on riverside or by boat</a:t>
            </a:r>
          </a:p>
          <a:p>
            <a:pPr marL="0" indent="0">
              <a:buNone/>
            </a:pPr>
            <a:r>
              <a:rPr lang="en-GB" sz="1200" dirty="0"/>
              <a:t>- Direct observation of fish species</a:t>
            </a:r>
          </a:p>
          <a:p>
            <a:pPr marL="0" indent="0">
              <a:buNone/>
            </a:pPr>
            <a:endParaRPr lang="en-GB" sz="1200" dirty="0"/>
          </a:p>
          <a:p>
            <a:pPr marL="0" indent="0">
              <a:buNone/>
            </a:pPr>
            <a:r>
              <a:rPr lang="en-GB" sz="1200" dirty="0"/>
              <a:t>RESULTS:</a:t>
            </a:r>
          </a:p>
          <a:p>
            <a:pPr marL="0" indent="0">
              <a:buNone/>
            </a:pPr>
            <a:r>
              <a:rPr lang="it-IT" sz="1200" b="1" dirty="0"/>
              <a:t>NO POACHING ACTIVITY FOUND -&gt; SUCCESS OF THE PATROLS AS DETERRENT FACTOR!</a:t>
            </a:r>
          </a:p>
          <a:p>
            <a:pPr marL="0" indent="0">
              <a:buNone/>
            </a:pPr>
            <a:endParaRPr lang="it-IT" sz="1200" b="1" dirty="0"/>
          </a:p>
          <a:p>
            <a:pPr marL="0" indent="0">
              <a:buNone/>
            </a:pPr>
            <a:r>
              <a:rPr lang="it-IT" sz="1200" b="1" dirty="0"/>
              <a:t>A </a:t>
            </a:r>
            <a:r>
              <a:rPr lang="it-IT" sz="1200" b="1" dirty="0" err="1"/>
              <a:t>successful</a:t>
            </a:r>
            <a:r>
              <a:rPr lang="it-IT" sz="1200" b="1" dirty="0"/>
              <a:t> network of information </a:t>
            </a:r>
            <a:r>
              <a:rPr lang="it-IT" sz="1200" b="1" dirty="0" err="1"/>
              <a:t>created</a:t>
            </a:r>
            <a:r>
              <a:rPr lang="it-IT" sz="1200" b="1" dirty="0"/>
              <a:t> (with </a:t>
            </a:r>
            <a:r>
              <a:rPr lang="it-IT" sz="1200" b="1" dirty="0" err="1"/>
              <a:t>persons</a:t>
            </a:r>
            <a:r>
              <a:rPr lang="it-IT" sz="1200" b="1" dirty="0"/>
              <a:t> </a:t>
            </a:r>
            <a:r>
              <a:rPr lang="it-IT" sz="1200" b="1" dirty="0" err="1"/>
              <a:t>attending</a:t>
            </a:r>
            <a:r>
              <a:rPr lang="it-IT" sz="1200" b="1" dirty="0"/>
              <a:t> </a:t>
            </a:r>
            <a:r>
              <a:rPr lang="it-IT" sz="1200" b="1" dirty="0" err="1"/>
              <a:t>daily</a:t>
            </a:r>
            <a:r>
              <a:rPr lang="it-IT" sz="1200" b="1" dirty="0"/>
              <a:t> the </a:t>
            </a:r>
            <a:r>
              <a:rPr lang="it-IT" sz="1200" b="1" dirty="0" err="1"/>
              <a:t>river</a:t>
            </a:r>
            <a:r>
              <a:rPr lang="it-IT" sz="1200" b="1" dirty="0"/>
              <a:t>)</a:t>
            </a:r>
          </a:p>
          <a:p>
            <a:pPr marL="0" indent="0">
              <a:buNone/>
            </a:pPr>
            <a:r>
              <a:rPr lang="it-IT" sz="1200" b="1" dirty="0"/>
              <a:t>-&gt; an EARLY WARNING NETWORK SYSTEM CREATED BY THE TASK-FORCE for </a:t>
            </a:r>
            <a:r>
              <a:rPr lang="it-IT" sz="1200" b="1" dirty="0" err="1"/>
              <a:t>signalling</a:t>
            </a:r>
            <a:r>
              <a:rPr lang="it-IT" sz="1200" b="1" dirty="0"/>
              <a:t> the </a:t>
            </a:r>
            <a:r>
              <a:rPr lang="it-IT" sz="1200" b="1" dirty="0" err="1"/>
              <a:t>presence</a:t>
            </a:r>
            <a:r>
              <a:rPr lang="it-IT" sz="1200" b="1" dirty="0"/>
              <a:t> of </a:t>
            </a:r>
            <a:r>
              <a:rPr lang="it-IT" sz="1200" b="1" i="1" dirty="0"/>
              <a:t>A. naccarii</a:t>
            </a:r>
            <a:r>
              <a:rPr lang="it-IT" sz="1200" b="1" dirty="0"/>
              <a:t>.</a:t>
            </a:r>
          </a:p>
          <a:p>
            <a:pPr>
              <a:buNone/>
            </a:pPr>
            <a:endParaRPr lang="it-IT" sz="1600" dirty="0"/>
          </a:p>
        </p:txBody>
      </p:sp>
      <p:sp>
        <p:nvSpPr>
          <p:cNvPr id="4" name="Segnaposto piè di pagina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pic>
        <p:nvPicPr>
          <p:cNvPr id="5" name="Immagine 4"/>
          <p:cNvPicPr/>
          <p:nvPr/>
        </p:nvPicPr>
        <p:blipFill>
          <a:blip r:embed="rId2" cstate="screen">
            <a:extLst>
              <a:ext uri="{28A0092B-C50C-407E-A947-70E740481C1C}">
                <a14:useLocalDpi xmlns:a14="http://schemas.microsoft.com/office/drawing/2010/main"/>
              </a:ext>
            </a:extLst>
          </a:blip>
          <a:stretch>
            <a:fillRect/>
          </a:stretch>
        </p:blipFill>
        <p:spPr>
          <a:xfrm>
            <a:off x="5847905" y="747223"/>
            <a:ext cx="3296095" cy="2681777"/>
          </a:xfrm>
          <a:prstGeom prst="rect">
            <a:avLst/>
          </a:prstGeom>
        </p:spPr>
      </p:pic>
      <p:pic>
        <p:nvPicPr>
          <p:cNvPr id="10" name="Immagine 9">
            <a:extLst>
              <a:ext uri="{FF2B5EF4-FFF2-40B4-BE49-F238E27FC236}">
                <a16:creationId xmlns:a16="http://schemas.microsoft.com/office/drawing/2014/main" xmlns="" id="{28E22B13-3CD3-472A-BC8F-830F6BE5E7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3848" y="2841764"/>
            <a:ext cx="1718214" cy="1307316"/>
          </a:xfrm>
          <a:prstGeom prst="rect">
            <a:avLst/>
          </a:prstGeom>
        </p:spPr>
      </p:pic>
      <p:pic>
        <p:nvPicPr>
          <p:cNvPr id="11" name="Immagine 10">
            <a:extLst>
              <a:ext uri="{FF2B5EF4-FFF2-40B4-BE49-F238E27FC236}">
                <a16:creationId xmlns:a16="http://schemas.microsoft.com/office/drawing/2014/main" xmlns="" id="{796ABDE1-1766-4355-A453-F34E7F47B649}"/>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3491880" y="765858"/>
            <a:ext cx="3296095" cy="1964214"/>
          </a:xfrm>
          <a:prstGeom prst="rect">
            <a:avLst/>
          </a:prstGeom>
          <a:noFill/>
          <a:ln>
            <a:noFill/>
          </a:ln>
        </p:spPr>
      </p:pic>
      <p:pic>
        <p:nvPicPr>
          <p:cNvPr id="13" name="Immagine 12">
            <a:extLst>
              <a:ext uri="{FF2B5EF4-FFF2-40B4-BE49-F238E27FC236}">
                <a16:creationId xmlns:a16="http://schemas.microsoft.com/office/drawing/2014/main" xmlns="" id="{E712B8B2-FB4A-402C-B786-A49EC5318D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0641" y="3555083"/>
            <a:ext cx="4051710" cy="2555694"/>
          </a:xfrm>
          <a:prstGeom prst="rect">
            <a:avLst/>
          </a:prstGeom>
        </p:spPr>
      </p:pic>
      <p:sp>
        <p:nvSpPr>
          <p:cNvPr id="12" name="Titolo 1">
            <a:extLst>
              <a:ext uri="{FF2B5EF4-FFF2-40B4-BE49-F238E27FC236}">
                <a16:creationId xmlns:a16="http://schemas.microsoft.com/office/drawing/2014/main" xmlns="" id="{9FE0975A-A366-407B-899C-4AC100FF1E10}"/>
              </a:ext>
            </a:extLst>
          </p:cNvPr>
          <p:cNvSpPr>
            <a:spLocks noGrp="1"/>
          </p:cNvSpPr>
          <p:nvPr>
            <p:ph type="title"/>
          </p:nvPr>
        </p:nvSpPr>
        <p:spPr>
          <a:xfrm>
            <a:off x="107504" y="13737"/>
            <a:ext cx="7670800" cy="790575"/>
          </a:xfrm>
        </p:spPr>
        <p:txBody>
          <a:bodyPr/>
          <a:lstStyle/>
          <a:p>
            <a:r>
              <a:rPr lang="en-US" sz="2400" dirty="0">
                <a:solidFill>
                  <a:schemeClr val="bg1"/>
                </a:solidFill>
              </a:rPr>
              <a:t>C.7 - Active defense of </a:t>
            </a:r>
            <a:r>
              <a:rPr lang="en-US" sz="2400" i="1" dirty="0">
                <a:solidFill>
                  <a:schemeClr val="bg1"/>
                </a:solidFill>
              </a:rPr>
              <a:t>A. naccarii </a:t>
            </a:r>
            <a:r>
              <a:rPr lang="en-US" sz="2400" dirty="0">
                <a:solidFill>
                  <a:schemeClr val="bg1"/>
                </a:solidFill>
              </a:rPr>
              <a:t>spawning sites</a:t>
            </a:r>
            <a:endParaRPr lang="it-IT" sz="24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927099"/>
            <a:ext cx="3296096" cy="4933873"/>
          </a:xfrm>
        </p:spPr>
        <p:txBody>
          <a:bodyPr/>
          <a:lstStyle/>
          <a:p>
            <a:pPr marL="0" indent="0">
              <a:buNone/>
            </a:pPr>
            <a:r>
              <a:rPr lang="it-IT" sz="1600" dirty="0"/>
              <a:t>2. Control of </a:t>
            </a:r>
            <a:r>
              <a:rPr lang="it-IT" sz="1600" i="1" dirty="0" err="1"/>
              <a:t>Silurus</a:t>
            </a:r>
            <a:r>
              <a:rPr lang="it-IT" sz="1600" i="1" dirty="0"/>
              <a:t> </a:t>
            </a:r>
            <a:r>
              <a:rPr lang="it-IT" sz="1600" i="1" dirty="0" err="1"/>
              <a:t>glanis</a:t>
            </a:r>
            <a:endParaRPr lang="it-IT" sz="1600" i="1" dirty="0"/>
          </a:p>
          <a:p>
            <a:pPr marL="0" indent="0">
              <a:buNone/>
            </a:pPr>
            <a:r>
              <a:rPr lang="it-IT" sz="1200" dirty="0"/>
              <a:t>n. 42 </a:t>
            </a:r>
            <a:r>
              <a:rPr lang="it-IT" sz="1200" dirty="0" err="1"/>
              <a:t>electrofishing</a:t>
            </a:r>
            <a:r>
              <a:rPr lang="it-IT" sz="1200" dirty="0"/>
              <a:t> </a:t>
            </a:r>
            <a:r>
              <a:rPr lang="it-IT" sz="1200" dirty="0" err="1"/>
              <a:t>campaigns</a:t>
            </a:r>
            <a:r>
              <a:rPr lang="it-IT" sz="1200" dirty="0"/>
              <a:t> </a:t>
            </a:r>
            <a:r>
              <a:rPr lang="it-IT" sz="1200" dirty="0" err="1"/>
              <a:t>performed</a:t>
            </a:r>
            <a:r>
              <a:rPr lang="it-IT" sz="1200" dirty="0"/>
              <a:t> </a:t>
            </a:r>
            <a:endParaRPr lang="en-GB" sz="1200" dirty="0"/>
          </a:p>
          <a:p>
            <a:pPr marL="0" indent="0">
              <a:buNone/>
            </a:pPr>
            <a:endParaRPr lang="en-GB" sz="1200" dirty="0"/>
          </a:p>
          <a:p>
            <a:pPr marL="0" indent="0">
              <a:buNone/>
            </a:pPr>
            <a:r>
              <a:rPr lang="en-GB" sz="1200" dirty="0"/>
              <a:t>RESULTS:</a:t>
            </a:r>
          </a:p>
          <a:p>
            <a:pPr>
              <a:buNone/>
            </a:pPr>
            <a:r>
              <a:rPr lang="it-IT" sz="1600" dirty="0"/>
              <a:t>3.3 </a:t>
            </a:r>
            <a:r>
              <a:rPr lang="it-IT" sz="1600" dirty="0" err="1"/>
              <a:t>tonnes</a:t>
            </a:r>
            <a:r>
              <a:rPr lang="it-IT" sz="1600" dirty="0"/>
              <a:t> </a:t>
            </a:r>
            <a:r>
              <a:rPr lang="it-IT" sz="1600" i="1" dirty="0"/>
              <a:t>S. </a:t>
            </a:r>
            <a:r>
              <a:rPr lang="it-IT" sz="1600" i="1" dirty="0" err="1"/>
              <a:t>glanis</a:t>
            </a:r>
            <a:r>
              <a:rPr lang="it-IT" sz="1600" i="1" dirty="0"/>
              <a:t> </a:t>
            </a:r>
            <a:r>
              <a:rPr lang="it-IT" sz="1600" dirty="0" err="1"/>
              <a:t>removed</a:t>
            </a:r>
            <a:r>
              <a:rPr lang="it-IT" sz="1600" dirty="0"/>
              <a:t> from the </a:t>
            </a:r>
            <a:r>
              <a:rPr lang="it-IT" sz="1600" dirty="0" err="1"/>
              <a:t>river</a:t>
            </a:r>
            <a:endParaRPr lang="it-IT" sz="1600" dirty="0"/>
          </a:p>
          <a:p>
            <a:pPr>
              <a:buNone/>
            </a:pPr>
            <a:r>
              <a:rPr lang="it-IT" sz="1600" b="1" u="sng" dirty="0" smtClean="0"/>
              <a:t>More </a:t>
            </a:r>
            <a:r>
              <a:rPr lang="it-IT" sz="1600" b="1" u="sng" dirty="0" err="1"/>
              <a:t>than</a:t>
            </a:r>
            <a:r>
              <a:rPr lang="it-IT" sz="1600" b="1" u="sng" dirty="0"/>
              <a:t> 50% </a:t>
            </a:r>
            <a:r>
              <a:rPr lang="it-IT" sz="1600" b="1" u="sng" dirty="0" err="1"/>
              <a:t>reduction</a:t>
            </a:r>
            <a:r>
              <a:rPr lang="it-IT" sz="1600" b="1" u="sng" dirty="0"/>
              <a:t> of </a:t>
            </a:r>
            <a:r>
              <a:rPr lang="it-IT" sz="1600" b="1" i="1" u="sng" dirty="0"/>
              <a:t>S. </a:t>
            </a:r>
            <a:r>
              <a:rPr lang="it-IT" sz="1600" b="1" i="1" u="sng" dirty="0" err="1"/>
              <a:t>glanis</a:t>
            </a:r>
            <a:r>
              <a:rPr lang="it-IT" sz="1600" b="1" i="1" u="sng" dirty="0"/>
              <a:t> </a:t>
            </a:r>
            <a:r>
              <a:rPr lang="it-IT" sz="1600" b="1" u="sng" dirty="0"/>
              <a:t>in a </a:t>
            </a:r>
            <a:r>
              <a:rPr lang="it-IT" sz="1600" b="1" u="sng" dirty="0" err="1"/>
              <a:t>seasonal</a:t>
            </a:r>
            <a:r>
              <a:rPr lang="it-IT" sz="1600" b="1" u="sng" dirty="0"/>
              <a:t> key</a:t>
            </a:r>
            <a:r>
              <a:rPr lang="it-IT" sz="1600" dirty="0"/>
              <a:t>. </a:t>
            </a:r>
          </a:p>
          <a:p>
            <a:pPr>
              <a:buNone/>
            </a:pPr>
            <a:r>
              <a:rPr lang="it-IT" sz="1600" b="1" u="sng" dirty="0"/>
              <a:t>Greater </a:t>
            </a:r>
            <a:r>
              <a:rPr lang="it-IT" sz="1600" b="1" u="sng" dirty="0" err="1"/>
              <a:t>efficacy</a:t>
            </a:r>
            <a:r>
              <a:rPr lang="it-IT" sz="1600" b="1" u="sng" dirty="0"/>
              <a:t> after a </a:t>
            </a:r>
            <a:r>
              <a:rPr lang="it-IT" sz="1600" b="1" u="sng" dirty="0" err="1"/>
              <a:t>stronger</a:t>
            </a:r>
            <a:r>
              <a:rPr lang="it-IT" sz="1600" b="1" u="sng" dirty="0"/>
              <a:t> action in </a:t>
            </a:r>
            <a:r>
              <a:rPr lang="it-IT" sz="1600" b="1" u="sng" dirty="0" err="1"/>
              <a:t>winter</a:t>
            </a:r>
            <a:r>
              <a:rPr lang="it-IT" sz="1600" b="1" u="sng" dirty="0"/>
              <a:t>-spring</a:t>
            </a:r>
            <a:r>
              <a:rPr lang="it-IT" sz="1600" dirty="0"/>
              <a:t>.</a:t>
            </a:r>
          </a:p>
          <a:p>
            <a:pPr>
              <a:buNone/>
            </a:pPr>
            <a:r>
              <a:rPr lang="it-IT" sz="1600" dirty="0" err="1"/>
              <a:t>Need</a:t>
            </a:r>
            <a:r>
              <a:rPr lang="it-IT" sz="1600" dirty="0"/>
              <a:t> of a </a:t>
            </a:r>
            <a:r>
              <a:rPr lang="it-IT" sz="1600" dirty="0" err="1"/>
              <a:t>periodic</a:t>
            </a:r>
            <a:r>
              <a:rPr lang="it-IT" sz="1600" dirty="0"/>
              <a:t> control action, due to the </a:t>
            </a:r>
            <a:r>
              <a:rPr lang="it-IT" sz="1600" dirty="0" err="1"/>
              <a:t>inevitable</a:t>
            </a:r>
            <a:r>
              <a:rPr lang="it-IT" sz="1600" dirty="0"/>
              <a:t> </a:t>
            </a:r>
            <a:r>
              <a:rPr lang="it-IT" sz="1600" dirty="0" err="1"/>
              <a:t>recolonization</a:t>
            </a:r>
            <a:r>
              <a:rPr lang="it-IT" sz="1600" dirty="0"/>
              <a:t> of the stretch by the </a:t>
            </a:r>
            <a:r>
              <a:rPr lang="it-IT" sz="1600" dirty="0" err="1"/>
              <a:t>species</a:t>
            </a:r>
            <a:r>
              <a:rPr lang="it-IT" sz="1600" dirty="0"/>
              <a:t>. </a:t>
            </a:r>
          </a:p>
          <a:p>
            <a:pPr>
              <a:buNone/>
            </a:pPr>
            <a:endParaRPr lang="it-IT" sz="1600" dirty="0"/>
          </a:p>
        </p:txBody>
      </p:sp>
      <p:pic>
        <p:nvPicPr>
          <p:cNvPr id="5" name="Immagine 4">
            <a:extLst>
              <a:ext uri="{FF2B5EF4-FFF2-40B4-BE49-F238E27FC236}">
                <a16:creationId xmlns:a16="http://schemas.microsoft.com/office/drawing/2014/main" xmlns="" id="{21735426-8925-48BA-95B1-EDA9C7C594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6097" y="2544570"/>
            <a:ext cx="5589142" cy="3564091"/>
          </a:xfrm>
          <a:prstGeom prst="rect">
            <a:avLst/>
          </a:prstGeom>
        </p:spPr>
      </p:pic>
      <p:graphicFrame>
        <p:nvGraphicFramePr>
          <p:cNvPr id="6" name="Tabella 5">
            <a:extLst>
              <a:ext uri="{FF2B5EF4-FFF2-40B4-BE49-F238E27FC236}">
                <a16:creationId xmlns:a16="http://schemas.microsoft.com/office/drawing/2014/main" xmlns="" id="{0C117D69-227F-476B-B2B1-7CF669D68F2E}"/>
              </a:ext>
            </a:extLst>
          </p:cNvPr>
          <p:cNvGraphicFramePr>
            <a:graphicFrameLocks noGrp="1"/>
          </p:cNvGraphicFramePr>
          <p:nvPr/>
        </p:nvGraphicFramePr>
        <p:xfrm>
          <a:off x="3296097" y="858245"/>
          <a:ext cx="5484164" cy="1535430"/>
        </p:xfrm>
        <a:graphic>
          <a:graphicData uri="http://schemas.openxmlformats.org/drawingml/2006/table">
            <a:tbl>
              <a:tblPr firstRow="1" firstCol="1" bandRow="1">
                <a:tableStyleId>{9D7B26C5-4107-4FEC-AEDC-1716B250A1EF}</a:tableStyleId>
              </a:tblPr>
              <a:tblGrid>
                <a:gridCol w="2195513">
                  <a:extLst>
                    <a:ext uri="{9D8B030D-6E8A-4147-A177-3AD203B41FA5}">
                      <a16:colId xmlns:a16="http://schemas.microsoft.com/office/drawing/2014/main" xmlns="" val="809712912"/>
                    </a:ext>
                  </a:extLst>
                </a:gridCol>
                <a:gridCol w="974746">
                  <a:extLst>
                    <a:ext uri="{9D8B030D-6E8A-4147-A177-3AD203B41FA5}">
                      <a16:colId xmlns:a16="http://schemas.microsoft.com/office/drawing/2014/main" xmlns="" val="3222022003"/>
                    </a:ext>
                  </a:extLst>
                </a:gridCol>
                <a:gridCol w="1502361">
                  <a:extLst>
                    <a:ext uri="{9D8B030D-6E8A-4147-A177-3AD203B41FA5}">
                      <a16:colId xmlns:a16="http://schemas.microsoft.com/office/drawing/2014/main" xmlns="" val="3136332926"/>
                    </a:ext>
                  </a:extLst>
                </a:gridCol>
                <a:gridCol w="811544">
                  <a:extLst>
                    <a:ext uri="{9D8B030D-6E8A-4147-A177-3AD203B41FA5}">
                      <a16:colId xmlns:a16="http://schemas.microsoft.com/office/drawing/2014/main" xmlns="" val="2537418983"/>
                    </a:ext>
                  </a:extLst>
                </a:gridCol>
              </a:tblGrid>
              <a:tr h="190500">
                <a:tc>
                  <a:txBody>
                    <a:bodyPr/>
                    <a:lstStyle/>
                    <a:p>
                      <a:pPr algn="just">
                        <a:lnSpc>
                          <a:spcPct val="115000"/>
                        </a:lnSpc>
                        <a:spcAft>
                          <a:spcPts val="1000"/>
                        </a:spcAft>
                      </a:pPr>
                      <a:r>
                        <a:rPr lang="it-IT" sz="1100" dirty="0">
                          <a:effectLst/>
                        </a:rPr>
                        <a:t>Site</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it-IT" sz="1000" dirty="0">
                          <a:effectLst/>
                        </a:rPr>
                        <a:t>N. </a:t>
                      </a:r>
                      <a:r>
                        <a:rPr lang="it-IT" sz="1000" dirty="0" err="1">
                          <a:effectLst/>
                        </a:rPr>
                        <a:t>Campaigns</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dirty="0">
                          <a:effectLst/>
                        </a:rPr>
                        <a:t>N. </a:t>
                      </a:r>
                      <a:r>
                        <a:rPr lang="it-IT" sz="1000" dirty="0" err="1">
                          <a:effectLst/>
                        </a:rPr>
                        <a:t>Specimens</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dirty="0" err="1">
                          <a:effectLst/>
                        </a:rPr>
                        <a:t>Biomass</a:t>
                      </a:r>
                      <a:r>
                        <a:rPr lang="it-IT" sz="1000" dirty="0">
                          <a:effectLst/>
                        </a:rPr>
                        <a:t> (Kg)</a:t>
                      </a:r>
                    </a:p>
                  </a:txBody>
                  <a:tcPr marL="44450" marR="44450" marT="0" marB="0" anchor="ctr"/>
                </a:tc>
                <a:extLst>
                  <a:ext uri="{0D108BD9-81ED-4DB2-BD59-A6C34878D82A}">
                    <a16:rowId xmlns:a16="http://schemas.microsoft.com/office/drawing/2014/main" xmlns="" val="2937465258"/>
                  </a:ext>
                </a:extLst>
              </a:tr>
              <a:tr h="190500">
                <a:tc>
                  <a:txBody>
                    <a:bodyPr/>
                    <a:lstStyle/>
                    <a:p>
                      <a:pPr algn="just">
                        <a:lnSpc>
                          <a:spcPct val="115000"/>
                        </a:lnSpc>
                        <a:spcAft>
                          <a:spcPts val="1000"/>
                        </a:spcAft>
                      </a:pPr>
                      <a:r>
                        <a:rPr lang="it-IT" sz="1000" dirty="0">
                          <a:effectLst/>
                        </a:rPr>
                        <a:t>Monte Ponte Coperto di Pavia</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100">
                          <a:effectLst/>
                        </a:rPr>
                        <a:t>10</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it-IT" sz="1000">
                          <a:effectLst/>
                        </a:rPr>
                        <a:t>525</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dirty="0">
                          <a:effectLst/>
                        </a:rPr>
                        <a:t>490</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4095612742"/>
                  </a:ext>
                </a:extLst>
              </a:tr>
              <a:tr h="190500">
                <a:tc>
                  <a:txBody>
                    <a:bodyPr/>
                    <a:lstStyle/>
                    <a:p>
                      <a:pPr algn="just">
                        <a:lnSpc>
                          <a:spcPct val="115000"/>
                        </a:lnSpc>
                        <a:spcAft>
                          <a:spcPts val="1000"/>
                        </a:spcAft>
                      </a:pPr>
                      <a:r>
                        <a:rPr lang="it-IT" sz="1000" dirty="0">
                          <a:effectLst/>
                        </a:rPr>
                        <a:t>Ponte Coperto-Foce Gravellone vecchio</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21</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890</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dirty="0">
                          <a:effectLst/>
                        </a:rPr>
                        <a:t>884</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389763827"/>
                  </a:ext>
                </a:extLst>
              </a:tr>
              <a:tr h="190500">
                <a:tc>
                  <a:txBody>
                    <a:bodyPr/>
                    <a:lstStyle/>
                    <a:p>
                      <a:pPr algn="just">
                        <a:lnSpc>
                          <a:spcPct val="115000"/>
                        </a:lnSpc>
                        <a:spcAft>
                          <a:spcPts val="1000"/>
                        </a:spcAft>
                      </a:pPr>
                      <a:r>
                        <a:rPr lang="it-IT" sz="1000" dirty="0">
                          <a:effectLst/>
                        </a:rPr>
                        <a:t>Foce Gravellone vecchio-Confluenza Po</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5</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1915</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1047</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826244296"/>
                  </a:ext>
                </a:extLst>
              </a:tr>
              <a:tr h="190500">
                <a:tc>
                  <a:txBody>
                    <a:bodyPr/>
                    <a:lstStyle/>
                    <a:p>
                      <a:pPr algn="just">
                        <a:lnSpc>
                          <a:spcPct val="115000"/>
                        </a:lnSpc>
                        <a:spcAft>
                          <a:spcPts val="1000"/>
                        </a:spcAft>
                      </a:pPr>
                      <a:r>
                        <a:rPr lang="it-IT" sz="1000">
                          <a:effectLst/>
                        </a:rPr>
                        <a:t>Naviglio Pavese</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100">
                          <a:effectLst/>
                        </a:rPr>
                        <a:t>2</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it-IT" sz="1000">
                          <a:effectLst/>
                        </a:rPr>
                        <a:t>143</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578</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074847949"/>
                  </a:ext>
                </a:extLst>
              </a:tr>
              <a:tr h="190500">
                <a:tc>
                  <a:txBody>
                    <a:bodyPr/>
                    <a:lstStyle/>
                    <a:p>
                      <a:pPr algn="just">
                        <a:lnSpc>
                          <a:spcPct val="115000"/>
                        </a:lnSpc>
                        <a:spcAft>
                          <a:spcPts val="1000"/>
                        </a:spcAft>
                      </a:pPr>
                      <a:r>
                        <a:rPr lang="it-IT" sz="1000">
                          <a:effectLst/>
                        </a:rPr>
                        <a:t>Lanca del Lido</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100">
                          <a:effectLst/>
                        </a:rPr>
                        <a:t>2</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it-IT" sz="1000">
                          <a:effectLst/>
                        </a:rPr>
                        <a:t>7</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51</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286903315"/>
                  </a:ext>
                </a:extLst>
              </a:tr>
              <a:tr h="190500">
                <a:tc>
                  <a:txBody>
                    <a:bodyPr/>
                    <a:lstStyle/>
                    <a:p>
                      <a:pPr algn="just">
                        <a:lnSpc>
                          <a:spcPct val="115000"/>
                        </a:lnSpc>
                        <a:spcAft>
                          <a:spcPts val="1000"/>
                        </a:spcAft>
                      </a:pPr>
                      <a:r>
                        <a:rPr lang="it-IT" sz="1000">
                          <a:effectLst/>
                        </a:rPr>
                        <a:t>Roggia Castellana</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2</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a:effectLst/>
                        </a:rPr>
                        <a:t>37</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000" dirty="0">
                          <a:effectLst/>
                        </a:rPr>
                        <a:t>250</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873968368"/>
                  </a:ext>
                </a:extLst>
              </a:tr>
              <a:tr h="190500">
                <a:tc>
                  <a:txBody>
                    <a:bodyPr/>
                    <a:lstStyle/>
                    <a:p>
                      <a:pPr algn="just">
                        <a:lnSpc>
                          <a:spcPct val="115000"/>
                        </a:lnSpc>
                        <a:spcAft>
                          <a:spcPts val="1000"/>
                        </a:spcAft>
                      </a:pPr>
                      <a:r>
                        <a:rPr lang="it-IT" sz="1000" dirty="0">
                          <a:effectLst/>
                        </a:rPr>
                        <a:t>TOTAL</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it-IT" sz="1100">
                          <a:effectLst/>
                        </a:rPr>
                        <a:t>42</a:t>
                      </a:r>
                      <a:endParaRPr lang="it-IT"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it-IT" sz="1100" dirty="0">
                          <a:effectLst/>
                        </a:rPr>
                        <a:t>3,517</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it-IT" sz="1100" dirty="0">
                          <a:effectLst/>
                        </a:rPr>
                        <a:t>3,300</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77929648"/>
                  </a:ext>
                </a:extLst>
              </a:tr>
            </a:tbl>
          </a:graphicData>
        </a:graphic>
      </p:graphicFrame>
      <p:pic>
        <p:nvPicPr>
          <p:cNvPr id="23" name="Immagine 22">
            <a:extLst>
              <a:ext uri="{FF2B5EF4-FFF2-40B4-BE49-F238E27FC236}">
                <a16:creationId xmlns:a16="http://schemas.microsoft.com/office/drawing/2014/main" xmlns="" id="{27DFF13F-FA60-4F35-A879-0E4C8260DB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2627" y="2544570"/>
            <a:ext cx="1558018" cy="1045918"/>
          </a:xfrm>
          <a:prstGeom prst="rect">
            <a:avLst/>
          </a:prstGeom>
        </p:spPr>
      </p:pic>
      <p:pic>
        <p:nvPicPr>
          <p:cNvPr id="37" name="Immagine 36">
            <a:extLst>
              <a:ext uri="{FF2B5EF4-FFF2-40B4-BE49-F238E27FC236}">
                <a16:creationId xmlns:a16="http://schemas.microsoft.com/office/drawing/2014/main" xmlns="" id="{1A23EC43-7128-4649-B4D6-D0BEC33260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871" y="4899263"/>
            <a:ext cx="1874108" cy="1405581"/>
          </a:xfrm>
          <a:prstGeom prst="rect">
            <a:avLst/>
          </a:prstGeom>
        </p:spPr>
      </p:pic>
      <p:pic>
        <p:nvPicPr>
          <p:cNvPr id="39" name="Immagine 38">
            <a:extLst>
              <a:ext uri="{FF2B5EF4-FFF2-40B4-BE49-F238E27FC236}">
                <a16:creationId xmlns:a16="http://schemas.microsoft.com/office/drawing/2014/main" xmlns="" id="{8D8E7594-5216-45A3-89A1-2C098B1A0C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1849" y="4891834"/>
            <a:ext cx="1050018" cy="1400024"/>
          </a:xfrm>
          <a:prstGeom prst="rect">
            <a:avLst/>
          </a:prstGeom>
        </p:spPr>
      </p:pic>
      <p:sp>
        <p:nvSpPr>
          <p:cNvPr id="10" name="Titolo 1">
            <a:extLst>
              <a:ext uri="{FF2B5EF4-FFF2-40B4-BE49-F238E27FC236}">
                <a16:creationId xmlns:a16="http://schemas.microsoft.com/office/drawing/2014/main" xmlns="" id="{385C4049-2D86-4017-A7F5-C0806ED1125B}"/>
              </a:ext>
            </a:extLst>
          </p:cNvPr>
          <p:cNvSpPr>
            <a:spLocks noGrp="1"/>
          </p:cNvSpPr>
          <p:nvPr>
            <p:ph type="title"/>
          </p:nvPr>
        </p:nvSpPr>
        <p:spPr>
          <a:xfrm>
            <a:off x="179512" y="0"/>
            <a:ext cx="7670800" cy="790575"/>
          </a:xfrm>
        </p:spPr>
        <p:txBody>
          <a:bodyPr/>
          <a:lstStyle/>
          <a:p>
            <a:r>
              <a:rPr lang="en-US" sz="2400" dirty="0">
                <a:solidFill>
                  <a:schemeClr val="bg1"/>
                </a:solidFill>
              </a:rPr>
              <a:t>C.7 - Active defense of </a:t>
            </a:r>
            <a:r>
              <a:rPr lang="en-US" sz="2400" i="1" dirty="0">
                <a:solidFill>
                  <a:schemeClr val="bg1"/>
                </a:solidFill>
              </a:rPr>
              <a:t>A. naccarii </a:t>
            </a:r>
            <a:r>
              <a:rPr lang="en-US" sz="2400" dirty="0">
                <a:solidFill>
                  <a:schemeClr val="bg1"/>
                </a:solidFill>
              </a:rPr>
              <a:t>spawning sites</a:t>
            </a:r>
            <a:endParaRPr lang="it-IT" sz="2400" dirty="0">
              <a:solidFill>
                <a:schemeClr val="bg1"/>
              </a:solidFill>
            </a:endParaRPr>
          </a:p>
        </p:txBody>
      </p:sp>
    </p:spTree>
    <p:extLst>
      <p:ext uri="{BB962C8B-B14F-4D97-AF65-F5344CB8AC3E}">
        <p14:creationId xmlns:p14="http://schemas.microsoft.com/office/powerpoint/2010/main" val="1548069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xmlns="" id="{3C852760-3AB0-47E4-B860-7F8514109CC5}"/>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sp>
        <p:nvSpPr>
          <p:cNvPr id="6" name="Segnaposto contenuto 2">
            <a:extLst>
              <a:ext uri="{FF2B5EF4-FFF2-40B4-BE49-F238E27FC236}">
                <a16:creationId xmlns:a16="http://schemas.microsoft.com/office/drawing/2014/main" xmlns="" id="{B0CD30B4-5EF8-4578-94A4-33DA452D27F2}"/>
              </a:ext>
            </a:extLst>
          </p:cNvPr>
          <p:cNvSpPr>
            <a:spLocks noGrp="1"/>
          </p:cNvSpPr>
          <p:nvPr>
            <p:ph idx="1"/>
          </p:nvPr>
        </p:nvSpPr>
        <p:spPr>
          <a:xfrm>
            <a:off x="17586" y="727807"/>
            <a:ext cx="4015109" cy="4933873"/>
          </a:xfrm>
        </p:spPr>
        <p:txBody>
          <a:bodyPr/>
          <a:lstStyle/>
          <a:p>
            <a:pPr marL="0" indent="0">
              <a:buNone/>
            </a:pPr>
            <a:r>
              <a:rPr lang="it-IT" sz="1600" dirty="0" err="1"/>
              <a:t>Other</a:t>
            </a:r>
            <a:r>
              <a:rPr lang="it-IT" sz="1600" dirty="0"/>
              <a:t> </a:t>
            </a:r>
            <a:r>
              <a:rPr lang="it-IT" sz="1600" dirty="0" err="1"/>
              <a:t>crucial</a:t>
            </a:r>
            <a:r>
              <a:rPr lang="it-IT" sz="1600" dirty="0"/>
              <a:t> activities </a:t>
            </a:r>
            <a:r>
              <a:rPr lang="it-IT" sz="1600" dirty="0" err="1"/>
              <a:t>carried</a:t>
            </a:r>
            <a:r>
              <a:rPr lang="it-IT" sz="1600" dirty="0"/>
              <a:t> out by the </a:t>
            </a:r>
            <a:r>
              <a:rPr lang="it-IT" sz="1600" dirty="0" err="1"/>
              <a:t>members</a:t>
            </a:r>
            <a:r>
              <a:rPr lang="it-IT" sz="1600" dirty="0"/>
              <a:t> of the task-force:</a:t>
            </a:r>
          </a:p>
          <a:p>
            <a:pPr marL="0" indent="0">
              <a:buNone/>
            </a:pPr>
            <a:endParaRPr lang="it-IT" sz="1600" dirty="0"/>
          </a:p>
          <a:p>
            <a:pPr>
              <a:buAutoNum type="arabicPeriod"/>
            </a:pPr>
            <a:r>
              <a:rPr lang="it-IT" sz="1600" dirty="0"/>
              <a:t>Operative and </a:t>
            </a:r>
            <a:r>
              <a:rPr lang="it-IT" sz="1600" dirty="0" err="1"/>
              <a:t>logistic</a:t>
            </a:r>
            <a:r>
              <a:rPr lang="it-IT" sz="1600" dirty="0"/>
              <a:t> support to GRAIA and </a:t>
            </a:r>
            <a:r>
              <a:rPr lang="it-IT" sz="1600" dirty="0" err="1"/>
              <a:t>TicinoPark</a:t>
            </a:r>
            <a:r>
              <a:rPr lang="it-IT" sz="1600" dirty="0"/>
              <a:t> </a:t>
            </a:r>
            <a:r>
              <a:rPr lang="it-IT" sz="1600" dirty="0" err="1"/>
              <a:t>within</a:t>
            </a:r>
            <a:r>
              <a:rPr lang="it-IT" sz="1600" dirty="0"/>
              <a:t> </a:t>
            </a:r>
            <a:r>
              <a:rPr lang="it-IT" sz="1600" dirty="0" err="1"/>
              <a:t>other</a:t>
            </a:r>
            <a:r>
              <a:rPr lang="it-IT" sz="1600" dirty="0"/>
              <a:t> actions:</a:t>
            </a:r>
          </a:p>
          <a:p>
            <a:pPr lvl="1">
              <a:buAutoNum type="arabicPeriod"/>
            </a:pPr>
            <a:r>
              <a:rPr lang="it-IT" sz="1200" dirty="0"/>
              <a:t>D7 – </a:t>
            </a:r>
            <a:r>
              <a:rPr lang="it-IT" sz="1200" dirty="0" err="1"/>
              <a:t>telemetry</a:t>
            </a:r>
            <a:r>
              <a:rPr lang="it-IT" sz="1200" dirty="0"/>
              <a:t> (positioning and </a:t>
            </a:r>
            <a:r>
              <a:rPr lang="it-IT" sz="1200" dirty="0" err="1"/>
              <a:t>survaillance</a:t>
            </a:r>
            <a:r>
              <a:rPr lang="it-IT" sz="1200" dirty="0"/>
              <a:t> on the </a:t>
            </a:r>
            <a:r>
              <a:rPr lang="it-IT" sz="1200" dirty="0" err="1"/>
              <a:t>fixed</a:t>
            </a:r>
            <a:r>
              <a:rPr lang="it-IT" sz="1200" dirty="0"/>
              <a:t> </a:t>
            </a:r>
            <a:r>
              <a:rPr lang="it-IT" sz="1200" dirty="0" err="1"/>
              <a:t>hydrophone</a:t>
            </a:r>
            <a:r>
              <a:rPr lang="it-IT" sz="1200" dirty="0"/>
              <a:t>)</a:t>
            </a:r>
          </a:p>
          <a:p>
            <a:pPr lvl="1">
              <a:buAutoNum type="arabicPeriod"/>
            </a:pPr>
            <a:r>
              <a:rPr lang="it-IT" sz="1200" dirty="0"/>
              <a:t>D7 – </a:t>
            </a:r>
            <a:r>
              <a:rPr lang="it-IT" sz="1200" dirty="0" err="1"/>
              <a:t>marking</a:t>
            </a:r>
            <a:r>
              <a:rPr lang="it-IT" sz="1200" dirty="0"/>
              <a:t> </a:t>
            </a:r>
            <a:r>
              <a:rPr lang="it-IT" sz="1200" dirty="0" err="1"/>
              <a:t>fishes</a:t>
            </a:r>
            <a:endParaRPr lang="it-IT" sz="1200" dirty="0"/>
          </a:p>
          <a:p>
            <a:pPr lvl="1">
              <a:buAutoNum type="arabicPeriod"/>
            </a:pPr>
            <a:endParaRPr lang="it-IT" sz="1200" dirty="0"/>
          </a:p>
          <a:p>
            <a:pPr marL="361950" indent="-361950">
              <a:buFont typeface="+mj-lt"/>
              <a:buAutoNum type="arabicPeriod"/>
            </a:pPr>
            <a:r>
              <a:rPr lang="it-IT" sz="1600" dirty="0"/>
              <a:t>Operative and </a:t>
            </a:r>
            <a:r>
              <a:rPr lang="it-IT" sz="1600" dirty="0" err="1"/>
              <a:t>logistic</a:t>
            </a:r>
            <a:r>
              <a:rPr lang="it-IT" sz="1600" dirty="0"/>
              <a:t> support to </a:t>
            </a:r>
            <a:r>
              <a:rPr lang="it-IT" sz="1600" dirty="0" err="1"/>
              <a:t>TicinoPark</a:t>
            </a:r>
            <a:r>
              <a:rPr lang="it-IT" sz="1600" dirty="0"/>
              <a:t> for </a:t>
            </a:r>
            <a:r>
              <a:rPr lang="it-IT" sz="1600" dirty="0" err="1"/>
              <a:t>other</a:t>
            </a:r>
            <a:r>
              <a:rPr lang="it-IT" sz="1600" dirty="0"/>
              <a:t> </a:t>
            </a:r>
            <a:r>
              <a:rPr lang="it-IT" sz="1600" dirty="0" err="1"/>
              <a:t>fish</a:t>
            </a:r>
            <a:r>
              <a:rPr lang="it-IT" sz="1600" dirty="0"/>
              <a:t> </a:t>
            </a:r>
            <a:r>
              <a:rPr lang="it-IT" sz="1600" dirty="0" err="1"/>
              <a:t>conservation</a:t>
            </a:r>
            <a:r>
              <a:rPr lang="it-IT" sz="1600" dirty="0"/>
              <a:t> </a:t>
            </a:r>
            <a:r>
              <a:rPr lang="it-IT" sz="1600" dirty="0" err="1"/>
              <a:t>initiatives</a:t>
            </a:r>
            <a:r>
              <a:rPr lang="it-IT" sz="1600" dirty="0"/>
              <a:t>, extra LIFE </a:t>
            </a:r>
            <a:r>
              <a:rPr lang="it-IT" sz="1200" dirty="0"/>
              <a:t>(</a:t>
            </a:r>
            <a:r>
              <a:rPr lang="it-IT" sz="1200" i="1" dirty="0"/>
              <a:t>A. naccarii, Salmo </a:t>
            </a:r>
            <a:r>
              <a:rPr lang="it-IT" sz="1200" i="1" dirty="0" err="1"/>
              <a:t>marmoratus</a:t>
            </a:r>
            <a:r>
              <a:rPr lang="it-IT" sz="1200" dirty="0"/>
              <a:t>,… </a:t>
            </a:r>
            <a:r>
              <a:rPr lang="it-IT" sz="1200" dirty="0" err="1"/>
              <a:t>artificial</a:t>
            </a:r>
            <a:r>
              <a:rPr lang="it-IT" sz="1200" dirty="0"/>
              <a:t> </a:t>
            </a:r>
            <a:r>
              <a:rPr lang="it-IT" sz="1200" dirty="0" err="1"/>
              <a:t>reproduction</a:t>
            </a:r>
            <a:r>
              <a:rPr lang="it-IT" sz="1200" dirty="0"/>
              <a:t>)</a:t>
            </a:r>
          </a:p>
          <a:p>
            <a:pPr lvl="1">
              <a:buAutoNum type="arabicPeriod"/>
            </a:pPr>
            <a:endParaRPr lang="it-IT" sz="1200" dirty="0"/>
          </a:p>
          <a:p>
            <a:pPr>
              <a:buAutoNum type="arabicPeriod"/>
            </a:pPr>
            <a:r>
              <a:rPr lang="it-IT" sz="1600" dirty="0" err="1"/>
              <a:t>Communication</a:t>
            </a:r>
            <a:r>
              <a:rPr lang="it-IT" sz="1600" dirty="0"/>
              <a:t> and </a:t>
            </a:r>
            <a:r>
              <a:rPr lang="it-IT" sz="1600" dirty="0" err="1"/>
              <a:t>raising</a:t>
            </a:r>
            <a:r>
              <a:rPr lang="it-IT" sz="1600" dirty="0"/>
              <a:t> </a:t>
            </a:r>
            <a:r>
              <a:rPr lang="it-IT" sz="1600" dirty="0" err="1"/>
              <a:t>awarness</a:t>
            </a:r>
            <a:r>
              <a:rPr lang="it-IT" sz="1600" dirty="0"/>
              <a:t> of </a:t>
            </a:r>
            <a:r>
              <a:rPr lang="it-IT" sz="1600" dirty="0" err="1"/>
              <a:t>anglers</a:t>
            </a:r>
            <a:r>
              <a:rPr lang="it-IT" sz="1600" dirty="0"/>
              <a:t> </a:t>
            </a:r>
            <a:r>
              <a:rPr lang="it-IT" sz="1200" dirty="0"/>
              <a:t>(</a:t>
            </a:r>
            <a:r>
              <a:rPr lang="it-IT" sz="1200" b="1" dirty="0" err="1"/>
              <a:t>seminars</a:t>
            </a:r>
            <a:r>
              <a:rPr lang="it-IT" sz="1200" b="1" dirty="0"/>
              <a:t> </a:t>
            </a:r>
            <a:r>
              <a:rPr lang="it-IT" sz="1200" dirty="0"/>
              <a:t>on LIFE Project and </a:t>
            </a:r>
            <a:r>
              <a:rPr lang="it-IT" sz="1200" b="1" dirty="0"/>
              <a:t>booklet</a:t>
            </a:r>
            <a:r>
              <a:rPr lang="it-IT" sz="1200" dirty="0"/>
              <a:t>)</a:t>
            </a:r>
          </a:p>
          <a:p>
            <a:pPr>
              <a:buNone/>
            </a:pPr>
            <a:endParaRPr lang="it-IT" sz="1600" dirty="0"/>
          </a:p>
        </p:txBody>
      </p:sp>
      <p:pic>
        <p:nvPicPr>
          <p:cNvPr id="7" name="Immagine 6">
            <a:extLst>
              <a:ext uri="{FF2B5EF4-FFF2-40B4-BE49-F238E27FC236}">
                <a16:creationId xmlns:a16="http://schemas.microsoft.com/office/drawing/2014/main" xmlns="" id="{FAD07F0E-4FB8-45D7-A72D-37EF18D17943}"/>
              </a:ext>
            </a:extLst>
          </p:cNvPr>
          <p:cNvPicPr/>
          <p:nvPr/>
        </p:nvPicPr>
        <p:blipFill>
          <a:blip r:embed="rId3" cstate="print">
            <a:extLst>
              <a:ext uri="{28A0092B-C50C-407E-A947-70E740481C1C}">
                <a14:useLocalDpi xmlns:a14="http://schemas.microsoft.com/office/drawing/2010/main"/>
              </a:ext>
            </a:extLst>
          </a:blip>
          <a:stretch>
            <a:fillRect/>
          </a:stretch>
        </p:blipFill>
        <p:spPr>
          <a:xfrm>
            <a:off x="4032695" y="845038"/>
            <a:ext cx="1885505" cy="2501901"/>
          </a:xfrm>
          <a:prstGeom prst="rect">
            <a:avLst/>
          </a:prstGeom>
        </p:spPr>
      </p:pic>
      <p:pic>
        <p:nvPicPr>
          <p:cNvPr id="9" name="Immagine 8">
            <a:extLst>
              <a:ext uri="{FF2B5EF4-FFF2-40B4-BE49-F238E27FC236}">
                <a16:creationId xmlns:a16="http://schemas.microsoft.com/office/drawing/2014/main" xmlns="" id="{488A5993-AC0C-4313-A45A-30A9169A3D0E}"/>
              </a:ext>
            </a:extLst>
          </p:cNvPr>
          <p:cNvPicPr/>
          <p:nvPr/>
        </p:nvPicPr>
        <p:blipFill>
          <a:blip r:embed="rId4" cstate="print">
            <a:extLst>
              <a:ext uri="{28A0092B-C50C-407E-A947-70E740481C1C}">
                <a14:useLocalDpi xmlns:a14="http://schemas.microsoft.com/office/drawing/2010/main"/>
              </a:ext>
            </a:extLst>
          </a:blip>
          <a:stretch>
            <a:fillRect/>
          </a:stretch>
        </p:blipFill>
        <p:spPr>
          <a:xfrm>
            <a:off x="6019800" y="845038"/>
            <a:ext cx="3124200" cy="2501901"/>
          </a:xfrm>
          <a:prstGeom prst="rect">
            <a:avLst/>
          </a:prstGeom>
        </p:spPr>
      </p:pic>
      <p:pic>
        <p:nvPicPr>
          <p:cNvPr id="11" name="Immagine 10">
            <a:extLst>
              <a:ext uri="{FF2B5EF4-FFF2-40B4-BE49-F238E27FC236}">
                <a16:creationId xmlns:a16="http://schemas.microsoft.com/office/drawing/2014/main" xmlns="" id="{EFC55AC5-3EDB-4145-B4E4-55CB35E774F4}"/>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4032695" y="3429000"/>
            <a:ext cx="5111305" cy="2843505"/>
          </a:xfrm>
          <a:prstGeom prst="rect">
            <a:avLst/>
          </a:prstGeom>
          <a:ln>
            <a:noFill/>
          </a:ln>
          <a:extLst>
            <a:ext uri="{53640926-AAD7-44D8-BBD7-CCE9431645EC}">
              <a14:shadowObscured xmlns:a14="http://schemas.microsoft.com/office/drawing/2010/main"/>
            </a:ext>
          </a:extLst>
        </p:spPr>
      </p:pic>
      <p:pic>
        <p:nvPicPr>
          <p:cNvPr id="12" name="Immagine 11">
            <a:extLst>
              <a:ext uri="{FF2B5EF4-FFF2-40B4-BE49-F238E27FC236}">
                <a16:creationId xmlns:a16="http://schemas.microsoft.com/office/drawing/2014/main" xmlns="" id="{DCD2AC06-0AD5-4DD3-8D5E-5C1FBE275F33}"/>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1832235" y="5085184"/>
            <a:ext cx="1570895" cy="1261782"/>
          </a:xfrm>
          <a:prstGeom prst="rect">
            <a:avLst/>
          </a:prstGeom>
          <a:noFill/>
          <a:ln>
            <a:noFill/>
          </a:ln>
        </p:spPr>
      </p:pic>
      <p:pic>
        <p:nvPicPr>
          <p:cNvPr id="13" name="Immagine 12">
            <a:extLst>
              <a:ext uri="{FF2B5EF4-FFF2-40B4-BE49-F238E27FC236}">
                <a16:creationId xmlns:a16="http://schemas.microsoft.com/office/drawing/2014/main" xmlns="" id="{D58B7EC5-5968-40EC-874C-A2F88D3DB751}"/>
              </a:ext>
            </a:extLst>
          </p:cNvPr>
          <p:cNvPicPr/>
          <p:nvPr/>
        </p:nvPicPr>
        <p:blipFill>
          <a:blip r:embed="rId7" cstate="print">
            <a:extLst>
              <a:ext uri="{28A0092B-C50C-407E-A947-70E740481C1C}">
                <a14:useLocalDpi xmlns:a14="http://schemas.microsoft.com/office/drawing/2010/main"/>
              </a:ext>
            </a:extLst>
          </a:blip>
          <a:stretch>
            <a:fillRect/>
          </a:stretch>
        </p:blipFill>
        <p:spPr>
          <a:xfrm>
            <a:off x="67502" y="5040560"/>
            <a:ext cx="1643443" cy="1242239"/>
          </a:xfrm>
          <a:prstGeom prst="rect">
            <a:avLst/>
          </a:prstGeom>
        </p:spPr>
      </p:pic>
      <p:pic>
        <p:nvPicPr>
          <p:cNvPr id="17" name="Immagine 16">
            <a:extLst>
              <a:ext uri="{FF2B5EF4-FFF2-40B4-BE49-F238E27FC236}">
                <a16:creationId xmlns:a16="http://schemas.microsoft.com/office/drawing/2014/main" xmlns="" id="{154EA779-AF7E-488B-AF61-F403CBF66D8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233" b="96803" l="0" r="100000">
                        <a14:foregroundMark x1="4649" y1="11216" x2="49918" y2="13050"/>
                        <a14:foregroundMark x1="36705" y1="7285" x2="3548" y2="7966"/>
                        <a14:foregroundMark x1="95147" y1="82390" x2="10848" y2="86740"/>
                        <a14:foregroundMark x1="10848" y1="86740" x2="10848" y2="86740"/>
                        <a14:foregroundMark x1="2692" y1="96855" x2="2692" y2="96855"/>
                        <a14:foregroundMark x1="5263" y1="20301" x2="6238" y2="72180"/>
                      </a14:backgroundRemoval>
                    </a14:imgEffect>
                  </a14:imgLayer>
                </a14:imgProps>
              </a:ext>
              <a:ext uri="{28A0092B-C50C-407E-A947-70E740481C1C}">
                <a14:useLocalDpi xmlns:a14="http://schemas.microsoft.com/office/drawing/2010/main"/>
              </a:ext>
            </a:extLst>
          </a:blip>
          <a:srcRect/>
          <a:stretch/>
        </p:blipFill>
        <p:spPr>
          <a:xfrm>
            <a:off x="3259013" y="4646871"/>
            <a:ext cx="2133602" cy="1659898"/>
          </a:xfrm>
          <a:prstGeom prst="rect">
            <a:avLst/>
          </a:prstGeom>
        </p:spPr>
      </p:pic>
      <p:pic>
        <p:nvPicPr>
          <p:cNvPr id="15" name="Immagine 14">
            <a:extLst>
              <a:ext uri="{FF2B5EF4-FFF2-40B4-BE49-F238E27FC236}">
                <a16:creationId xmlns:a16="http://schemas.microsoft.com/office/drawing/2014/main" xmlns="" id="{2839500D-8DB8-4C8F-A1B8-95ECF75B8D8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866" b="89990" l="0" r="100000">
                        <a14:foregroundMark x1="17368" y1="8281" x2="89761" y2="6866"/>
                        <a14:foregroundMark x1="50322" y1="87055" x2="50322" y2="87055"/>
                      </a14:backgroundRemoval>
                    </a14:imgEffect>
                  </a14:imgLayer>
                </a14:imgProps>
              </a:ext>
              <a:ext uri="{28A0092B-C50C-407E-A947-70E740481C1C}">
                <a14:useLocalDpi xmlns:a14="http://schemas.microsoft.com/office/drawing/2010/main"/>
              </a:ext>
            </a:extLst>
          </a:blip>
          <a:srcRect/>
          <a:stretch/>
        </p:blipFill>
        <p:spPr>
          <a:xfrm rot="5400000">
            <a:off x="3459769" y="3249624"/>
            <a:ext cx="1967958" cy="1424040"/>
          </a:xfrm>
          <a:prstGeom prst="rect">
            <a:avLst/>
          </a:prstGeom>
        </p:spPr>
      </p:pic>
      <p:sp>
        <p:nvSpPr>
          <p:cNvPr id="14" name="Titolo 1">
            <a:extLst>
              <a:ext uri="{FF2B5EF4-FFF2-40B4-BE49-F238E27FC236}">
                <a16:creationId xmlns:a16="http://schemas.microsoft.com/office/drawing/2014/main" xmlns="" id="{2547FFEA-DF0F-437C-BE8A-C597FED0872B}"/>
              </a:ext>
            </a:extLst>
          </p:cNvPr>
          <p:cNvSpPr>
            <a:spLocks noGrp="1"/>
          </p:cNvSpPr>
          <p:nvPr>
            <p:ph type="title"/>
          </p:nvPr>
        </p:nvSpPr>
        <p:spPr>
          <a:xfrm>
            <a:off x="179512" y="0"/>
            <a:ext cx="7670800" cy="790575"/>
          </a:xfrm>
        </p:spPr>
        <p:txBody>
          <a:bodyPr/>
          <a:lstStyle/>
          <a:p>
            <a:r>
              <a:rPr lang="en-US" sz="2400" dirty="0">
                <a:solidFill>
                  <a:schemeClr val="bg1"/>
                </a:solidFill>
              </a:rPr>
              <a:t>C.7 - Active defense of </a:t>
            </a:r>
            <a:r>
              <a:rPr lang="en-US" sz="2400" i="1" dirty="0">
                <a:solidFill>
                  <a:schemeClr val="bg1"/>
                </a:solidFill>
              </a:rPr>
              <a:t>A. naccarii </a:t>
            </a:r>
            <a:r>
              <a:rPr lang="en-US" sz="2400" dirty="0">
                <a:solidFill>
                  <a:schemeClr val="bg1"/>
                </a:solidFill>
              </a:rPr>
              <a:t>spawning sites</a:t>
            </a:r>
            <a:endParaRPr lang="it-IT" sz="2400" dirty="0">
              <a:solidFill>
                <a:schemeClr val="bg1"/>
              </a:solidFill>
            </a:endParaRPr>
          </a:p>
        </p:txBody>
      </p:sp>
    </p:spTree>
    <p:extLst>
      <p:ext uri="{BB962C8B-B14F-4D97-AF65-F5344CB8AC3E}">
        <p14:creationId xmlns:p14="http://schemas.microsoft.com/office/powerpoint/2010/main" val="21691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BAE06EF-B6F4-448F-AD67-C4851224EEE8}"/>
              </a:ext>
            </a:extLst>
          </p:cNvPr>
          <p:cNvSpPr>
            <a:spLocks noGrp="1"/>
          </p:cNvSpPr>
          <p:nvPr>
            <p:ph type="title"/>
          </p:nvPr>
        </p:nvSpPr>
        <p:spPr>
          <a:xfrm>
            <a:off x="203200" y="136525"/>
            <a:ext cx="7670800" cy="551115"/>
          </a:xfrm>
        </p:spPr>
        <p:txBody>
          <a:bodyPr/>
          <a:lstStyle/>
          <a:p>
            <a:pPr marL="0" indent="0">
              <a:spcBef>
                <a:spcPts val="0"/>
              </a:spcBef>
              <a:buNone/>
            </a:pPr>
            <a:r>
              <a:rPr lang="en-US" sz="2400" b="1" dirty="0">
                <a:solidFill>
                  <a:schemeClr val="bg1"/>
                </a:solidFill>
              </a:rPr>
              <a:t>D.6 </a:t>
            </a:r>
            <a:r>
              <a:rPr lang="en-US" sz="2400" dirty="0">
                <a:solidFill>
                  <a:schemeClr val="bg1"/>
                </a:solidFill>
              </a:rPr>
              <a:t>- Monitoring the efficacy of action C.7</a:t>
            </a:r>
          </a:p>
        </p:txBody>
      </p:sp>
      <p:sp>
        <p:nvSpPr>
          <p:cNvPr id="4" name="Segnaposto piè di pagina 3">
            <a:extLst>
              <a:ext uri="{FF2B5EF4-FFF2-40B4-BE49-F238E27FC236}">
                <a16:creationId xmlns:a16="http://schemas.microsoft.com/office/drawing/2014/main" xmlns="" id="{574EBA14-3736-4E9C-8A7A-23D2B35FEAEC}"/>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sp>
        <p:nvSpPr>
          <p:cNvPr id="5" name="Segnaposto testo 2">
            <a:extLst>
              <a:ext uri="{FF2B5EF4-FFF2-40B4-BE49-F238E27FC236}">
                <a16:creationId xmlns:a16="http://schemas.microsoft.com/office/drawing/2014/main" xmlns="" id="{1FBAB589-894B-406C-8ECC-ADF3A0AAE048}"/>
              </a:ext>
            </a:extLst>
          </p:cNvPr>
          <p:cNvSpPr txBox="1">
            <a:spLocks/>
          </p:cNvSpPr>
          <p:nvPr/>
        </p:nvSpPr>
        <p:spPr>
          <a:xfrm>
            <a:off x="107505" y="810463"/>
            <a:ext cx="5552909" cy="202723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sz="1600" dirty="0" err="1">
                <a:solidFill>
                  <a:srgbClr val="58A7A4"/>
                </a:solidFill>
              </a:rPr>
              <a:t>Objectives</a:t>
            </a:r>
            <a:endParaRPr lang="it-IT" sz="1600" dirty="0">
              <a:solidFill>
                <a:srgbClr val="58A7A4"/>
              </a:solidFill>
            </a:endParaRPr>
          </a:p>
          <a:p>
            <a:pPr marL="0" indent="0" algn="just">
              <a:spcAft>
                <a:spcPts val="0"/>
              </a:spcAft>
              <a:buNone/>
            </a:pPr>
            <a:r>
              <a:rPr lang="en-US" sz="1600" b="0" dirty="0"/>
              <a:t>The main objective is to assess the impact of C.7 action in terms of:</a:t>
            </a:r>
          </a:p>
          <a:p>
            <a:pPr algn="just">
              <a:spcAft>
                <a:spcPts val="0"/>
              </a:spcAft>
              <a:buAutoNum type="arabicPeriod"/>
            </a:pPr>
            <a:r>
              <a:rPr lang="en-US" sz="1600" dirty="0"/>
              <a:t>Pressure</a:t>
            </a:r>
            <a:r>
              <a:rPr lang="en-US" sz="1600" b="0" dirty="0"/>
              <a:t> on Sturgeons from poaching and </a:t>
            </a:r>
            <a:r>
              <a:rPr lang="en-US" sz="1600" b="0" i="1" dirty="0"/>
              <a:t>S. </a:t>
            </a:r>
            <a:r>
              <a:rPr lang="en-US" sz="1600" b="0" i="1" dirty="0" err="1"/>
              <a:t>glanis</a:t>
            </a:r>
            <a:r>
              <a:rPr lang="en-US" sz="1600" b="0" dirty="0"/>
              <a:t>, in particular in the reproductive period, </a:t>
            </a:r>
            <a:r>
              <a:rPr lang="en-US" sz="1600" dirty="0"/>
              <a:t>relieved</a:t>
            </a:r>
          </a:p>
          <a:p>
            <a:pPr algn="just">
              <a:spcAft>
                <a:spcPts val="0"/>
              </a:spcAft>
              <a:buAutoNum type="arabicPeriod"/>
            </a:pPr>
            <a:r>
              <a:rPr lang="en-US" sz="1600" dirty="0"/>
              <a:t>Pressure</a:t>
            </a:r>
            <a:r>
              <a:rPr lang="en-US" sz="1600" b="0" dirty="0"/>
              <a:t> on the whole fish community in the same river stretch </a:t>
            </a:r>
            <a:r>
              <a:rPr lang="en-US" sz="1600" dirty="0"/>
              <a:t>relieved </a:t>
            </a:r>
            <a:endParaRPr lang="en-US" sz="1600" dirty="0" smtClean="0"/>
          </a:p>
        </p:txBody>
      </p:sp>
      <p:sp>
        <p:nvSpPr>
          <p:cNvPr id="7" name="Segnaposto testo 2">
            <a:extLst>
              <a:ext uri="{FF2B5EF4-FFF2-40B4-BE49-F238E27FC236}">
                <a16:creationId xmlns:a16="http://schemas.microsoft.com/office/drawing/2014/main" xmlns="" id="{C0AFD126-79D9-4605-89B6-655B3FC289CF}"/>
              </a:ext>
            </a:extLst>
          </p:cNvPr>
          <p:cNvSpPr txBox="1">
            <a:spLocks/>
          </p:cNvSpPr>
          <p:nvPr/>
        </p:nvSpPr>
        <p:spPr>
          <a:xfrm>
            <a:off x="0" y="5236246"/>
            <a:ext cx="9144000" cy="281678"/>
          </a:xfrm>
          <a:prstGeom prst="rect">
            <a:avLst/>
          </a:prstGeom>
          <a:solidFill>
            <a:srgbClr val="58A7A4"/>
          </a:solidFill>
        </p:spPr>
        <p:txBody>
          <a:bodyPr/>
          <a:lstStyle>
            <a:defPPr>
              <a:defRPr lang="it-IT"/>
            </a:defPPr>
            <a:lvl1pPr marL="0" indent="0" eaLnBrk="0" hangingPunct="0">
              <a:spcBef>
                <a:spcPct val="20000"/>
              </a:spcBef>
              <a:buFont typeface="Arial" charset="0"/>
              <a:buNone/>
              <a:defRPr sz="1600">
                <a:solidFill>
                  <a:schemeClr val="bg1"/>
                </a:solidFill>
                <a:latin typeface="+mn-lt"/>
              </a:defRPr>
            </a:lvl1pPr>
            <a:lvl2pPr marL="742950" indent="-285750" eaLnBrk="0" hangingPunct="0">
              <a:spcBef>
                <a:spcPct val="20000"/>
              </a:spcBef>
              <a:buFont typeface="Arial" charset="0"/>
              <a:buChar char="–"/>
              <a:defRPr sz="2800">
                <a:solidFill>
                  <a:schemeClr val="tx1"/>
                </a:solidFill>
                <a:latin typeface="+mn-lt"/>
              </a:defRPr>
            </a:lvl2pPr>
            <a:lvl3pPr marL="1143000" indent="-228600" eaLnBrk="0" hangingPunct="0">
              <a:spcBef>
                <a:spcPct val="20000"/>
              </a:spcBef>
              <a:buFont typeface="Arial" charset="0"/>
              <a:buChar char="•"/>
              <a:defRPr>
                <a:solidFill>
                  <a:schemeClr val="tx1"/>
                </a:solidFill>
                <a:latin typeface="+mn-lt"/>
              </a:defRPr>
            </a:lvl3pPr>
            <a:lvl4pPr marL="1600200" indent="-228600" eaLnBrk="0" hangingPunct="0">
              <a:spcBef>
                <a:spcPct val="20000"/>
              </a:spcBef>
              <a:buFont typeface="Arial" charset="0"/>
              <a:buChar char="–"/>
              <a:defRPr sz="2000">
                <a:solidFill>
                  <a:schemeClr val="tx1"/>
                </a:solidFill>
                <a:latin typeface="+mn-lt"/>
              </a:defRPr>
            </a:lvl4pPr>
            <a:lvl5pPr marL="2057400" indent="-228600" eaLnBrk="0" hangingPunct="0">
              <a:spcBef>
                <a:spcPct val="20000"/>
              </a:spcBef>
              <a:buFont typeface="Arial" charset="0"/>
              <a:buChar char="»"/>
              <a:defRPr sz="2000">
                <a:solidFill>
                  <a:schemeClr val="tx1"/>
                </a:solidFill>
                <a:latin typeface="+mn-lt"/>
              </a:defRPr>
            </a:lvl5pPr>
            <a:lvl6pPr marL="2514600" indent="-228600">
              <a:spcBef>
                <a:spcPct val="20000"/>
              </a:spcBef>
              <a:buFont typeface="Arial" panose="020B0604020202020204" pitchFamily="34" charset="0"/>
              <a:buChar char="•"/>
              <a:defRPr sz="2000">
                <a:solidFill>
                  <a:schemeClr val="tx1"/>
                </a:solidFill>
                <a:latin typeface="+mn-lt"/>
              </a:defRPr>
            </a:lvl6pPr>
            <a:lvl7pPr marL="2971800" indent="-228600">
              <a:spcBef>
                <a:spcPct val="20000"/>
              </a:spcBef>
              <a:buFont typeface="Arial" panose="020B0604020202020204" pitchFamily="34" charset="0"/>
              <a:buChar char="•"/>
              <a:defRPr sz="2000">
                <a:solidFill>
                  <a:schemeClr val="tx1"/>
                </a:solidFill>
                <a:latin typeface="+mn-lt"/>
              </a:defRPr>
            </a:lvl7pPr>
            <a:lvl8pPr marL="3429000" indent="-228600">
              <a:spcBef>
                <a:spcPct val="20000"/>
              </a:spcBef>
              <a:buFont typeface="Arial" panose="020B0604020202020204" pitchFamily="34" charset="0"/>
              <a:buChar char="•"/>
              <a:defRPr sz="2000">
                <a:solidFill>
                  <a:schemeClr val="tx1"/>
                </a:solidFill>
                <a:latin typeface="+mn-lt"/>
              </a:defRPr>
            </a:lvl8pPr>
            <a:lvl9pPr marL="3886200" indent="-228600">
              <a:spcBef>
                <a:spcPct val="20000"/>
              </a:spcBef>
              <a:buFont typeface="Arial" panose="020B0604020202020204" pitchFamily="34" charset="0"/>
              <a:buChar char="•"/>
              <a:defRPr sz="2000">
                <a:solidFill>
                  <a:schemeClr val="tx1"/>
                </a:solidFill>
                <a:latin typeface="+mn-lt"/>
              </a:defRPr>
            </a:lvl9pPr>
          </a:lstStyle>
          <a:p>
            <a:r>
              <a:rPr lang="it-IT" dirty="0"/>
              <a:t>Deliverables</a:t>
            </a:r>
          </a:p>
        </p:txBody>
      </p:sp>
      <p:graphicFrame>
        <p:nvGraphicFramePr>
          <p:cNvPr id="11" name="Tabella 10">
            <a:extLst>
              <a:ext uri="{FF2B5EF4-FFF2-40B4-BE49-F238E27FC236}">
                <a16:creationId xmlns:a16="http://schemas.microsoft.com/office/drawing/2014/main" xmlns="" id="{D9B971F3-AE91-4551-B84B-466EC338C3EB}"/>
              </a:ext>
            </a:extLst>
          </p:cNvPr>
          <p:cNvGraphicFramePr>
            <a:graphicFrameLocks noGrp="1"/>
          </p:cNvGraphicFramePr>
          <p:nvPr/>
        </p:nvGraphicFramePr>
        <p:xfrm>
          <a:off x="0" y="5675771"/>
          <a:ext cx="9144000" cy="445770"/>
        </p:xfrm>
        <a:graphic>
          <a:graphicData uri="http://schemas.openxmlformats.org/drawingml/2006/table">
            <a:tbl>
              <a:tblPr firstRow="1" firstCol="1" bandRow="1">
                <a:tableStyleId>{2D5ABB26-0587-4C30-8999-92F81FD0307C}</a:tableStyleId>
              </a:tblPr>
              <a:tblGrid>
                <a:gridCol w="6273800">
                  <a:extLst>
                    <a:ext uri="{9D8B030D-6E8A-4147-A177-3AD203B41FA5}">
                      <a16:colId xmlns:a16="http://schemas.microsoft.com/office/drawing/2014/main" xmlns="" val="145843498"/>
                    </a:ext>
                  </a:extLst>
                </a:gridCol>
                <a:gridCol w="1524000">
                  <a:extLst>
                    <a:ext uri="{9D8B030D-6E8A-4147-A177-3AD203B41FA5}">
                      <a16:colId xmlns:a16="http://schemas.microsoft.com/office/drawing/2014/main" xmlns="" val="2462444391"/>
                    </a:ext>
                  </a:extLst>
                </a:gridCol>
                <a:gridCol w="1346200">
                  <a:extLst>
                    <a:ext uri="{9D8B030D-6E8A-4147-A177-3AD203B41FA5}">
                      <a16:colId xmlns:a16="http://schemas.microsoft.com/office/drawing/2014/main" xmlns="" val="1023445174"/>
                    </a:ext>
                  </a:extLst>
                </a:gridCol>
              </a:tblGrid>
              <a:tr h="219967">
                <a:tc>
                  <a:txBody>
                    <a:bodyPr/>
                    <a:lstStyle/>
                    <a:p>
                      <a:pPr algn="l" fontAlgn="b"/>
                      <a:r>
                        <a:rPr lang="it-IT" sz="1400" b="1" u="none" strike="noStrike" dirty="0" err="1">
                          <a:effectLst/>
                        </a:rPr>
                        <a:t>Description</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Foreseen</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Actual</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1879541"/>
                  </a:ext>
                </a:extLst>
              </a:tr>
              <a:tr h="137049">
                <a:tc>
                  <a:txBody>
                    <a:bodyPr/>
                    <a:lstStyle/>
                    <a:p>
                      <a:pPr algn="l" fontAlgn="b"/>
                      <a:r>
                        <a:rPr lang="en-US" sz="1400" u="none" strike="noStrike" dirty="0">
                          <a:effectLst/>
                        </a:rPr>
                        <a:t>Monitoring progress and final reports</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u="none" strike="noStrike" dirty="0">
                          <a:effectLst/>
                        </a:rPr>
                        <a:t>10/2020</a:t>
                      </a:r>
                      <a:endParaRPr lang="it-IT"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10/2020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843284"/>
                  </a:ext>
                </a:extLst>
              </a:tr>
            </a:tbl>
          </a:graphicData>
        </a:graphic>
      </p:graphicFrame>
      <p:pic>
        <p:nvPicPr>
          <p:cNvPr id="13" name="Immagine 12">
            <a:extLst>
              <a:ext uri="{FF2B5EF4-FFF2-40B4-BE49-F238E27FC236}">
                <a16:creationId xmlns:a16="http://schemas.microsoft.com/office/drawing/2014/main" xmlns="" id="{192A8863-B53A-4462-A784-CFE1E2C29B49}"/>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2923" y="845486"/>
            <a:ext cx="3064461" cy="3984421"/>
          </a:xfrm>
          <a:prstGeom prst="rect">
            <a:avLst/>
          </a:prstGeom>
          <a:noFill/>
          <a:ln>
            <a:noFill/>
          </a:ln>
        </p:spPr>
      </p:pic>
      <p:grpSp>
        <p:nvGrpSpPr>
          <p:cNvPr id="18" name="Group 5">
            <a:extLst>
              <a:ext uri="{FF2B5EF4-FFF2-40B4-BE49-F238E27FC236}">
                <a16:creationId xmlns:a16="http://schemas.microsoft.com/office/drawing/2014/main" xmlns="" id="{FFF329E4-F628-45D1-92A1-7BE8F9CF9661}"/>
              </a:ext>
            </a:extLst>
          </p:cNvPr>
          <p:cNvGrpSpPr>
            <a:grpSpLocks/>
          </p:cNvGrpSpPr>
          <p:nvPr/>
        </p:nvGrpSpPr>
        <p:grpSpPr bwMode="auto">
          <a:xfrm>
            <a:off x="4176517" y="3956236"/>
            <a:ext cx="2954215" cy="1109723"/>
            <a:chOff x="1132" y="525"/>
            <a:chExt cx="9572" cy="3572"/>
          </a:xfrm>
        </p:grpSpPr>
        <p:pic>
          <p:nvPicPr>
            <p:cNvPr id="19" name="Picture 7">
              <a:extLst>
                <a:ext uri="{FF2B5EF4-FFF2-40B4-BE49-F238E27FC236}">
                  <a16:creationId xmlns:a16="http://schemas.microsoft.com/office/drawing/2014/main" xmlns="" id="{5C880595-7B97-4E5D-A030-BE6E259C92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 y="529"/>
              <a:ext cx="4748" cy="35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xmlns="" id="{DD2E2A50-29A8-43D2-BA31-66473C60FA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 y="525"/>
              <a:ext cx="4764" cy="357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egnaposto testo 2">
            <a:extLst>
              <a:ext uri="{FF2B5EF4-FFF2-40B4-BE49-F238E27FC236}">
                <a16:creationId xmlns:a16="http://schemas.microsoft.com/office/drawing/2014/main" xmlns="" id="{1FBAB589-894B-406C-8ECC-ADF3A0AAE048}"/>
              </a:ext>
            </a:extLst>
          </p:cNvPr>
          <p:cNvSpPr txBox="1">
            <a:spLocks/>
          </p:cNvSpPr>
          <p:nvPr/>
        </p:nvSpPr>
        <p:spPr>
          <a:xfrm>
            <a:off x="115583" y="2924944"/>
            <a:ext cx="4456417" cy="120648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sz="1600" dirty="0" err="1" smtClean="0">
                <a:solidFill>
                  <a:srgbClr val="58A7A4"/>
                </a:solidFill>
              </a:rPr>
              <a:t>Expected</a:t>
            </a:r>
            <a:r>
              <a:rPr lang="it-IT" sz="1600" dirty="0" smtClean="0">
                <a:solidFill>
                  <a:srgbClr val="58A7A4"/>
                </a:solidFill>
              </a:rPr>
              <a:t> </a:t>
            </a:r>
            <a:r>
              <a:rPr lang="it-IT" sz="1600" dirty="0" err="1" smtClean="0">
                <a:solidFill>
                  <a:srgbClr val="58A7A4"/>
                </a:solidFill>
              </a:rPr>
              <a:t>results</a:t>
            </a:r>
            <a:endParaRPr lang="it-IT" sz="1600" dirty="0" smtClean="0">
              <a:solidFill>
                <a:srgbClr val="58A7A4"/>
              </a:solidFill>
            </a:endParaRPr>
          </a:p>
          <a:p>
            <a:pPr marL="0" indent="0" algn="l">
              <a:buNone/>
            </a:pPr>
            <a:r>
              <a:rPr lang="en-US" sz="1600" b="0" dirty="0" smtClean="0"/>
              <a:t>Greater </a:t>
            </a:r>
            <a:r>
              <a:rPr lang="en-US" sz="1600" b="0" dirty="0"/>
              <a:t>presence and better distribution of Sturgeons and other native fish species in the river stretch targeted</a:t>
            </a:r>
          </a:p>
          <a:p>
            <a:pPr marL="0" indent="0" algn="l">
              <a:buNone/>
            </a:pPr>
            <a:r>
              <a:rPr lang="it-IT" sz="1600" b="0" dirty="0"/>
              <a:t>An </a:t>
            </a:r>
            <a:r>
              <a:rPr lang="it-IT" sz="1600" b="0" dirty="0" err="1"/>
              <a:t>effective</a:t>
            </a:r>
            <a:r>
              <a:rPr lang="it-IT" sz="1600" b="0" dirty="0"/>
              <a:t> feedback on C7 action, </a:t>
            </a:r>
            <a:r>
              <a:rPr lang="it-IT" sz="1600" b="0" dirty="0" err="1"/>
              <a:t>useful</a:t>
            </a:r>
            <a:r>
              <a:rPr lang="it-IT" sz="1600" b="0" dirty="0"/>
              <a:t> for </a:t>
            </a:r>
            <a:r>
              <a:rPr lang="it-IT" sz="1600" b="0" dirty="0" err="1"/>
              <a:t>adjustements</a:t>
            </a:r>
            <a:endParaRPr lang="it-IT" sz="1600" b="0" dirty="0"/>
          </a:p>
        </p:txBody>
      </p:sp>
    </p:spTree>
    <p:extLst>
      <p:ext uri="{BB962C8B-B14F-4D97-AF65-F5344CB8AC3E}">
        <p14:creationId xmlns:p14="http://schemas.microsoft.com/office/powerpoint/2010/main" val="3303469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5496" y="865201"/>
            <a:ext cx="2118597" cy="4154984"/>
          </a:xfrm>
          <a:prstGeom prst="rect">
            <a:avLst/>
          </a:prstGeom>
        </p:spPr>
        <p:txBody>
          <a:bodyPr wrap="square">
            <a:spAutoFit/>
          </a:bodyPr>
          <a:lstStyle/>
          <a:p>
            <a:pPr algn="l"/>
            <a:r>
              <a:rPr lang="en-US" sz="1200" b="0" i="0" u="none" strike="noStrike" baseline="0" dirty="0">
                <a:solidFill>
                  <a:schemeClr val="tx1"/>
                </a:solidFill>
                <a:latin typeface="DejaVuSans"/>
              </a:rPr>
              <a:t>Monitoring activity has been performed in two ways:</a:t>
            </a:r>
          </a:p>
          <a:p>
            <a:pPr marL="342900" indent="-342900" algn="l">
              <a:buAutoNum type="arabicPeriod"/>
            </a:pPr>
            <a:r>
              <a:rPr lang="en-US" sz="1200" b="0" dirty="0">
                <a:solidFill>
                  <a:schemeClr val="tx1"/>
                </a:solidFill>
                <a:latin typeface="DejaVuSans"/>
              </a:rPr>
              <a:t>Electrofishing by day</a:t>
            </a:r>
          </a:p>
          <a:p>
            <a:pPr marL="342900" indent="-342900" algn="l">
              <a:buAutoNum type="arabicPeriod"/>
            </a:pPr>
            <a:r>
              <a:rPr lang="en-US" sz="1200" b="0" i="0" u="none" strike="noStrike" baseline="0" dirty="0">
                <a:solidFill>
                  <a:schemeClr val="tx1"/>
                </a:solidFill>
                <a:latin typeface="DejaVuSans"/>
              </a:rPr>
              <a:t>Nocturnal direct observations </a:t>
            </a:r>
          </a:p>
          <a:p>
            <a:pPr marL="342900" indent="-342900" algn="l">
              <a:buAutoNum type="arabicPeriod"/>
            </a:pPr>
            <a:endParaRPr lang="en-US" sz="1200" b="0" dirty="0">
              <a:solidFill>
                <a:schemeClr val="tx1"/>
              </a:solidFill>
              <a:latin typeface="DejaVuSans"/>
            </a:endParaRPr>
          </a:p>
          <a:p>
            <a:pPr algn="l"/>
            <a:r>
              <a:rPr lang="en-US" sz="1200" b="0" i="0" u="none" strike="noStrike" baseline="0" dirty="0">
                <a:solidFill>
                  <a:schemeClr val="tx1"/>
                </a:solidFill>
                <a:latin typeface="DejaVuSans"/>
              </a:rPr>
              <a:t>RESULTS</a:t>
            </a:r>
          </a:p>
          <a:p>
            <a:pPr marL="285750" indent="-285750" algn="l">
              <a:buFontTx/>
              <a:buChar char="-"/>
            </a:pPr>
            <a:r>
              <a:rPr lang="en-US" sz="1200" b="0" dirty="0">
                <a:solidFill>
                  <a:schemeClr val="tx1"/>
                </a:solidFill>
                <a:latin typeface="DejaVuSans"/>
              </a:rPr>
              <a:t>n. 21 electrofishing sessions carried out by day (</a:t>
            </a:r>
            <a:r>
              <a:rPr lang="en-US" sz="1200" b="0" i="0" u="none" strike="noStrike" baseline="0" dirty="0">
                <a:solidFill>
                  <a:schemeClr val="tx1"/>
                </a:solidFill>
                <a:latin typeface="DejaVuSans"/>
              </a:rPr>
              <a:t>a minimum of 12 foreseen)</a:t>
            </a:r>
          </a:p>
          <a:p>
            <a:pPr marL="285750" indent="-285750" algn="l">
              <a:buFontTx/>
              <a:buChar char="-"/>
            </a:pPr>
            <a:endParaRPr lang="en-US" sz="1200" b="0" i="0" u="none" strike="noStrike" baseline="0" dirty="0">
              <a:solidFill>
                <a:schemeClr val="tx1"/>
              </a:solidFill>
              <a:latin typeface="DejaVuSans"/>
            </a:endParaRPr>
          </a:p>
          <a:p>
            <a:pPr algn="l"/>
            <a:r>
              <a:rPr lang="en-US" sz="1200" b="0" i="0" u="none" strike="noStrike" baseline="0" dirty="0">
                <a:solidFill>
                  <a:schemeClr val="tx1"/>
                </a:solidFill>
                <a:latin typeface="DejaVuSans"/>
              </a:rPr>
              <a:t>- 18 Native species found</a:t>
            </a:r>
          </a:p>
          <a:p>
            <a:pPr algn="l"/>
            <a:r>
              <a:rPr lang="en-US" sz="1200" b="0" dirty="0">
                <a:solidFill>
                  <a:schemeClr val="tx1"/>
                </a:solidFill>
                <a:latin typeface="DejaVuSans"/>
              </a:rPr>
              <a:t>- 7 of Community interest</a:t>
            </a:r>
          </a:p>
          <a:p>
            <a:pPr algn="l"/>
            <a:r>
              <a:rPr lang="en-US" sz="1200" b="0" i="0" u="none" strike="noStrike" baseline="0" dirty="0">
                <a:solidFill>
                  <a:schemeClr val="tx1"/>
                </a:solidFill>
                <a:latin typeface="DejaVuSans"/>
              </a:rPr>
              <a:t>- 15 Alien species</a:t>
            </a:r>
          </a:p>
          <a:p>
            <a:pPr algn="l"/>
            <a:r>
              <a:rPr lang="en-US" sz="1200" dirty="0">
                <a:solidFill>
                  <a:schemeClr val="tx1"/>
                </a:solidFill>
                <a:latin typeface="DejaVuSans"/>
              </a:rPr>
              <a:t>- 2 wild sturgeons in REPRODUCTIVE PERIOD </a:t>
            </a:r>
            <a:r>
              <a:rPr lang="en-US" sz="1200" b="0" dirty="0">
                <a:solidFill>
                  <a:schemeClr val="tx1"/>
                </a:solidFill>
                <a:latin typeface="DejaVuSans"/>
              </a:rPr>
              <a:t>(detected from the boat, not sampled)</a:t>
            </a:r>
          </a:p>
          <a:p>
            <a:pPr algn="l"/>
            <a:endParaRPr lang="en-US" sz="1200" b="0" dirty="0">
              <a:solidFill>
                <a:schemeClr val="tx1"/>
              </a:solidFill>
              <a:latin typeface="DejaVuSans"/>
            </a:endParaRPr>
          </a:p>
          <a:p>
            <a:pPr algn="l"/>
            <a:r>
              <a:rPr lang="en-US" sz="1200" i="0" u="none" strike="noStrike" baseline="0" dirty="0">
                <a:solidFill>
                  <a:schemeClr val="tx1"/>
                </a:solidFill>
                <a:latin typeface="DejaVuSans"/>
              </a:rPr>
              <a:t>Species richness seems enhancing in the last years</a:t>
            </a:r>
            <a:r>
              <a:rPr lang="en-US" sz="1200" b="0" i="0" u="none" strike="noStrike" baseline="0" dirty="0">
                <a:solidFill>
                  <a:schemeClr val="tx1"/>
                </a:solidFill>
                <a:latin typeface="DejaVuSans"/>
              </a:rPr>
              <a:t>.</a:t>
            </a:r>
          </a:p>
        </p:txBody>
      </p:sp>
      <p:sp>
        <p:nvSpPr>
          <p:cNvPr id="15" name="Titolo 1">
            <a:extLst>
              <a:ext uri="{FF2B5EF4-FFF2-40B4-BE49-F238E27FC236}">
                <a16:creationId xmlns:a16="http://schemas.microsoft.com/office/drawing/2014/main" xmlns="" id="{49311AD7-F54D-42A3-AE3A-979CC4FED427}"/>
              </a:ext>
            </a:extLst>
          </p:cNvPr>
          <p:cNvSpPr txBox="1">
            <a:spLocks/>
          </p:cNvSpPr>
          <p:nvPr/>
        </p:nvSpPr>
        <p:spPr bwMode="auto">
          <a:xfrm>
            <a:off x="203200" y="136525"/>
            <a:ext cx="7670800" cy="4078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lang="it-IT" sz="3600" b="1" kern="1200" dirty="0">
                <a:solidFill>
                  <a:srgbClr val="58A7A4"/>
                </a:solidFill>
                <a:latin typeface="+mj-lt"/>
                <a:ea typeface="+mj-ea"/>
                <a:cs typeface="+mj-cs"/>
              </a:defRPr>
            </a:lvl1pPr>
            <a:lvl2pPr algn="ctr" rtl="0" eaLnBrk="0" fontAlgn="base" hangingPunct="0">
              <a:spcBef>
                <a:spcPct val="0"/>
              </a:spcBef>
              <a:spcAft>
                <a:spcPct val="0"/>
              </a:spcAft>
              <a:defRPr sz="2400">
                <a:solidFill>
                  <a:schemeClr val="tx1"/>
                </a:solidFill>
                <a:latin typeface="Calibri" pitchFamily="34" charset="0"/>
              </a:defRPr>
            </a:lvl2pPr>
            <a:lvl3pPr algn="ctr" rtl="0" eaLnBrk="0" fontAlgn="base" hangingPunct="0">
              <a:spcBef>
                <a:spcPct val="0"/>
              </a:spcBef>
              <a:spcAft>
                <a:spcPct val="0"/>
              </a:spcAft>
              <a:defRPr sz="2400">
                <a:solidFill>
                  <a:schemeClr val="tx1"/>
                </a:solidFill>
                <a:latin typeface="Calibri" pitchFamily="34" charset="0"/>
              </a:defRPr>
            </a:lvl3pPr>
            <a:lvl4pPr algn="ctr" rtl="0" eaLnBrk="0" fontAlgn="base" hangingPunct="0">
              <a:spcBef>
                <a:spcPct val="0"/>
              </a:spcBef>
              <a:spcAft>
                <a:spcPct val="0"/>
              </a:spcAft>
              <a:defRPr sz="2400">
                <a:solidFill>
                  <a:schemeClr val="tx1"/>
                </a:solidFill>
                <a:latin typeface="Calibri" pitchFamily="34" charset="0"/>
              </a:defRPr>
            </a:lvl4pPr>
            <a:lvl5pPr algn="ctr" rtl="0" eaLnBrk="0" fontAlgn="base" hangingPunct="0">
              <a:spcBef>
                <a:spcPct val="0"/>
              </a:spcBef>
              <a:spcAft>
                <a:spcPct val="0"/>
              </a:spcAft>
              <a:defRPr sz="2400">
                <a:solidFill>
                  <a:schemeClr val="tx1"/>
                </a:solidFill>
                <a:latin typeface="Calibri" pitchFamily="34" charset="0"/>
              </a:defRPr>
            </a:lvl5pPr>
            <a:lvl6pPr marL="457200" algn="ctr" rtl="0" fontAlgn="base">
              <a:spcBef>
                <a:spcPct val="0"/>
              </a:spcBef>
              <a:spcAft>
                <a:spcPct val="0"/>
              </a:spcAft>
              <a:defRPr sz="2400">
                <a:solidFill>
                  <a:schemeClr val="tx1"/>
                </a:solidFill>
                <a:latin typeface="Calibri" pitchFamily="34" charset="0"/>
              </a:defRPr>
            </a:lvl6pPr>
            <a:lvl7pPr marL="914400" algn="ctr" rtl="0" fontAlgn="base">
              <a:spcBef>
                <a:spcPct val="0"/>
              </a:spcBef>
              <a:spcAft>
                <a:spcPct val="0"/>
              </a:spcAft>
              <a:defRPr sz="2400">
                <a:solidFill>
                  <a:schemeClr val="tx1"/>
                </a:solidFill>
                <a:latin typeface="Calibri" pitchFamily="34" charset="0"/>
              </a:defRPr>
            </a:lvl7pPr>
            <a:lvl8pPr marL="1371600" algn="ctr" rtl="0" fontAlgn="base">
              <a:spcBef>
                <a:spcPct val="0"/>
              </a:spcBef>
              <a:spcAft>
                <a:spcPct val="0"/>
              </a:spcAft>
              <a:defRPr sz="2400">
                <a:solidFill>
                  <a:schemeClr val="tx1"/>
                </a:solidFill>
                <a:latin typeface="Calibri" pitchFamily="34" charset="0"/>
              </a:defRPr>
            </a:lvl8pPr>
            <a:lvl9pPr marL="1828800" algn="ctr" rtl="0" fontAlgn="base">
              <a:spcBef>
                <a:spcPct val="0"/>
              </a:spcBef>
              <a:spcAft>
                <a:spcPct val="0"/>
              </a:spcAft>
              <a:defRPr sz="2400">
                <a:solidFill>
                  <a:schemeClr val="tx1"/>
                </a:solidFill>
                <a:latin typeface="Calibri" pitchFamily="34" charset="0"/>
              </a:defRPr>
            </a:lvl9pPr>
          </a:lstStyle>
          <a:p>
            <a:pPr>
              <a:spcBef>
                <a:spcPts val="0"/>
              </a:spcBef>
            </a:pPr>
            <a:r>
              <a:rPr lang="en-US" sz="2400" dirty="0"/>
              <a:t>D.6 - Monitoring the efficacy of action C.7</a:t>
            </a:r>
          </a:p>
        </p:txBody>
      </p:sp>
      <p:pic>
        <p:nvPicPr>
          <p:cNvPr id="18" name="Immagine 17">
            <a:extLst>
              <a:ext uri="{FF2B5EF4-FFF2-40B4-BE49-F238E27FC236}">
                <a16:creationId xmlns:a16="http://schemas.microsoft.com/office/drawing/2014/main" xmlns="" id="{E7B280E3-F2E7-4C0F-A9F9-3528C88EEFE0}"/>
              </a:ext>
            </a:extLst>
          </p:cNvPr>
          <p:cNvPicPr>
            <a:picLocks noChangeAspect="1"/>
          </p:cNvPicPr>
          <p:nvPr/>
        </p:nvPicPr>
        <p:blipFill>
          <a:blip r:embed="rId2"/>
          <a:stretch>
            <a:fillRect/>
          </a:stretch>
        </p:blipFill>
        <p:spPr>
          <a:xfrm>
            <a:off x="2054726" y="865202"/>
            <a:ext cx="7068609" cy="4849797"/>
          </a:xfrm>
          <a:prstGeom prst="rect">
            <a:avLst/>
          </a:prstGeom>
        </p:spPr>
      </p:pic>
      <p:sp>
        <p:nvSpPr>
          <p:cNvPr id="6" name="Titolo 1">
            <a:extLst>
              <a:ext uri="{FF2B5EF4-FFF2-40B4-BE49-F238E27FC236}">
                <a16:creationId xmlns:a16="http://schemas.microsoft.com/office/drawing/2014/main" xmlns="" id="{1549D6F1-4B39-4F9F-A03D-D2A5605C6CEF}"/>
              </a:ext>
            </a:extLst>
          </p:cNvPr>
          <p:cNvSpPr>
            <a:spLocks noGrp="1"/>
          </p:cNvSpPr>
          <p:nvPr>
            <p:ph type="title"/>
          </p:nvPr>
        </p:nvSpPr>
        <p:spPr>
          <a:xfrm>
            <a:off x="203200" y="136525"/>
            <a:ext cx="7670800" cy="551115"/>
          </a:xfrm>
        </p:spPr>
        <p:txBody>
          <a:bodyPr/>
          <a:lstStyle/>
          <a:p>
            <a:pPr marL="0" indent="0">
              <a:spcBef>
                <a:spcPts val="0"/>
              </a:spcBef>
              <a:buNone/>
            </a:pPr>
            <a:r>
              <a:rPr lang="en-US" sz="2400" b="1" dirty="0">
                <a:solidFill>
                  <a:schemeClr val="bg1"/>
                </a:solidFill>
              </a:rPr>
              <a:t>D.6 </a:t>
            </a:r>
            <a:r>
              <a:rPr lang="en-US" sz="2400" dirty="0">
                <a:solidFill>
                  <a:schemeClr val="bg1"/>
                </a:solidFill>
              </a:rPr>
              <a:t>- Monitoring the efficacy of action C.7</a:t>
            </a:r>
          </a:p>
        </p:txBody>
      </p:sp>
    </p:spTree>
    <p:extLst>
      <p:ext uri="{BB962C8B-B14F-4D97-AF65-F5344CB8AC3E}">
        <p14:creationId xmlns:p14="http://schemas.microsoft.com/office/powerpoint/2010/main" val="4019775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xmlns="" id="{821959B7-0312-461E-8C5C-00665239AE3A}"/>
              </a:ext>
            </a:extLst>
          </p:cNvPr>
          <p:cNvSpPr txBox="1">
            <a:spLocks/>
          </p:cNvSpPr>
          <p:nvPr/>
        </p:nvSpPr>
        <p:spPr bwMode="auto">
          <a:xfrm>
            <a:off x="203200" y="136525"/>
            <a:ext cx="7670800" cy="5511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lang="it-IT" sz="3600" b="1" kern="1200" dirty="0">
                <a:solidFill>
                  <a:srgbClr val="58A7A4"/>
                </a:solidFill>
                <a:latin typeface="+mj-lt"/>
                <a:ea typeface="+mj-ea"/>
                <a:cs typeface="+mj-cs"/>
              </a:defRPr>
            </a:lvl1pPr>
            <a:lvl2pPr algn="ctr" rtl="0" eaLnBrk="0" fontAlgn="base" hangingPunct="0">
              <a:spcBef>
                <a:spcPct val="0"/>
              </a:spcBef>
              <a:spcAft>
                <a:spcPct val="0"/>
              </a:spcAft>
              <a:defRPr sz="2400">
                <a:solidFill>
                  <a:schemeClr val="tx1"/>
                </a:solidFill>
                <a:latin typeface="Calibri" pitchFamily="34" charset="0"/>
              </a:defRPr>
            </a:lvl2pPr>
            <a:lvl3pPr algn="ctr" rtl="0" eaLnBrk="0" fontAlgn="base" hangingPunct="0">
              <a:spcBef>
                <a:spcPct val="0"/>
              </a:spcBef>
              <a:spcAft>
                <a:spcPct val="0"/>
              </a:spcAft>
              <a:defRPr sz="2400">
                <a:solidFill>
                  <a:schemeClr val="tx1"/>
                </a:solidFill>
                <a:latin typeface="Calibri" pitchFamily="34" charset="0"/>
              </a:defRPr>
            </a:lvl3pPr>
            <a:lvl4pPr algn="ctr" rtl="0" eaLnBrk="0" fontAlgn="base" hangingPunct="0">
              <a:spcBef>
                <a:spcPct val="0"/>
              </a:spcBef>
              <a:spcAft>
                <a:spcPct val="0"/>
              </a:spcAft>
              <a:defRPr sz="2400">
                <a:solidFill>
                  <a:schemeClr val="tx1"/>
                </a:solidFill>
                <a:latin typeface="Calibri" pitchFamily="34" charset="0"/>
              </a:defRPr>
            </a:lvl4pPr>
            <a:lvl5pPr algn="ctr" rtl="0" eaLnBrk="0" fontAlgn="base" hangingPunct="0">
              <a:spcBef>
                <a:spcPct val="0"/>
              </a:spcBef>
              <a:spcAft>
                <a:spcPct val="0"/>
              </a:spcAft>
              <a:defRPr sz="2400">
                <a:solidFill>
                  <a:schemeClr val="tx1"/>
                </a:solidFill>
                <a:latin typeface="Calibri" pitchFamily="34" charset="0"/>
              </a:defRPr>
            </a:lvl5pPr>
            <a:lvl6pPr marL="457200" algn="ctr" rtl="0" fontAlgn="base">
              <a:spcBef>
                <a:spcPct val="0"/>
              </a:spcBef>
              <a:spcAft>
                <a:spcPct val="0"/>
              </a:spcAft>
              <a:defRPr sz="2400">
                <a:solidFill>
                  <a:schemeClr val="tx1"/>
                </a:solidFill>
                <a:latin typeface="Calibri" pitchFamily="34" charset="0"/>
              </a:defRPr>
            </a:lvl6pPr>
            <a:lvl7pPr marL="914400" algn="ctr" rtl="0" fontAlgn="base">
              <a:spcBef>
                <a:spcPct val="0"/>
              </a:spcBef>
              <a:spcAft>
                <a:spcPct val="0"/>
              </a:spcAft>
              <a:defRPr sz="2400">
                <a:solidFill>
                  <a:schemeClr val="tx1"/>
                </a:solidFill>
                <a:latin typeface="Calibri" pitchFamily="34" charset="0"/>
              </a:defRPr>
            </a:lvl7pPr>
            <a:lvl8pPr marL="1371600" algn="ctr" rtl="0" fontAlgn="base">
              <a:spcBef>
                <a:spcPct val="0"/>
              </a:spcBef>
              <a:spcAft>
                <a:spcPct val="0"/>
              </a:spcAft>
              <a:defRPr sz="2400">
                <a:solidFill>
                  <a:schemeClr val="tx1"/>
                </a:solidFill>
                <a:latin typeface="Calibri" pitchFamily="34" charset="0"/>
              </a:defRPr>
            </a:lvl8pPr>
            <a:lvl9pPr marL="1828800" algn="ctr" rtl="0" fontAlgn="base">
              <a:spcBef>
                <a:spcPct val="0"/>
              </a:spcBef>
              <a:spcAft>
                <a:spcPct val="0"/>
              </a:spcAft>
              <a:defRPr sz="2400">
                <a:solidFill>
                  <a:schemeClr val="tx1"/>
                </a:solidFill>
                <a:latin typeface="Calibri" pitchFamily="34" charset="0"/>
              </a:defRPr>
            </a:lvl9pPr>
          </a:lstStyle>
          <a:p>
            <a:pPr>
              <a:spcBef>
                <a:spcPts val="0"/>
              </a:spcBef>
            </a:pPr>
            <a:r>
              <a:rPr lang="en-US" sz="2400" dirty="0"/>
              <a:t>D.6 - Monitoring the efficacy of action C.7</a:t>
            </a:r>
          </a:p>
        </p:txBody>
      </p:sp>
      <p:sp>
        <p:nvSpPr>
          <p:cNvPr id="12" name="CasellaDiTesto 11">
            <a:extLst>
              <a:ext uri="{FF2B5EF4-FFF2-40B4-BE49-F238E27FC236}">
                <a16:creationId xmlns:a16="http://schemas.microsoft.com/office/drawing/2014/main" xmlns="" id="{02BCD803-B752-4ED6-94C9-85987FECC356}"/>
              </a:ext>
            </a:extLst>
          </p:cNvPr>
          <p:cNvSpPr txBox="1"/>
          <p:nvPr/>
        </p:nvSpPr>
        <p:spPr>
          <a:xfrm>
            <a:off x="203200" y="837680"/>
            <a:ext cx="4582274" cy="1569660"/>
          </a:xfrm>
          <a:prstGeom prst="rect">
            <a:avLst/>
          </a:prstGeom>
          <a:noFill/>
        </p:spPr>
        <p:txBody>
          <a:bodyPr wrap="square">
            <a:spAutoFit/>
          </a:bodyPr>
          <a:lstStyle/>
          <a:p>
            <a:pPr marL="285750" indent="-285750">
              <a:buFontTx/>
              <a:buChar char="-"/>
            </a:pPr>
            <a:r>
              <a:rPr lang="en-US" sz="1600" b="0" i="0" u="none" strike="noStrike" baseline="0" dirty="0">
                <a:solidFill>
                  <a:schemeClr val="tx1"/>
                </a:solidFill>
                <a:latin typeface="DejaVuSans"/>
              </a:rPr>
              <a:t>n. 14 nocturnal direct observation by boat performed in reproductive period</a:t>
            </a:r>
          </a:p>
          <a:p>
            <a:pPr marL="742950" lvl="1" indent="-285750">
              <a:buFontTx/>
              <a:buChar char="-"/>
            </a:pPr>
            <a:r>
              <a:rPr lang="en-US" sz="1600" b="0" dirty="0">
                <a:solidFill>
                  <a:schemeClr val="tx1"/>
                </a:solidFill>
                <a:latin typeface="DejaVuSans"/>
              </a:rPr>
              <a:t>Critical conditions due to water high turbidity</a:t>
            </a:r>
          </a:p>
          <a:p>
            <a:pPr marL="742950" lvl="1" indent="-285750">
              <a:buFontTx/>
              <a:buChar char="-"/>
            </a:pPr>
            <a:r>
              <a:rPr lang="en-US" sz="1600" b="0" dirty="0">
                <a:solidFill>
                  <a:schemeClr val="tx1"/>
                </a:solidFill>
                <a:latin typeface="DejaVuSans"/>
              </a:rPr>
              <a:t>N.1 adult sturgeon detected in July 2019</a:t>
            </a:r>
          </a:p>
          <a:p>
            <a:pPr marL="742950" lvl="1" indent="-285750">
              <a:buFontTx/>
              <a:buChar char="-"/>
            </a:pPr>
            <a:r>
              <a:rPr lang="en-US" sz="1600" b="0" dirty="0">
                <a:solidFill>
                  <a:schemeClr val="tx1"/>
                </a:solidFill>
                <a:latin typeface="DejaVuSans"/>
              </a:rPr>
              <a:t>N. 3 adult sturgeons detected in July 2020</a:t>
            </a:r>
            <a:endParaRPr lang="it-IT" sz="1600" dirty="0"/>
          </a:p>
        </p:txBody>
      </p:sp>
      <p:pic>
        <p:nvPicPr>
          <p:cNvPr id="13" name="Immagine 12">
            <a:extLst>
              <a:ext uri="{FF2B5EF4-FFF2-40B4-BE49-F238E27FC236}">
                <a16:creationId xmlns:a16="http://schemas.microsoft.com/office/drawing/2014/main" xmlns="" id="{ADEB4951-8232-451B-9F51-515E7E5D3427}"/>
              </a:ext>
            </a:extLst>
          </p:cNvPr>
          <p:cNvPicPr/>
          <p:nvPr/>
        </p:nvPicPr>
        <p:blipFill rotWithShape="1">
          <a:blip r:embed="rId2" cstate="print">
            <a:extLst>
              <a:ext uri="{28A0092B-C50C-407E-A947-70E740481C1C}">
                <a14:useLocalDpi xmlns:a14="http://schemas.microsoft.com/office/drawing/2010/main"/>
              </a:ext>
            </a:extLst>
          </a:blip>
          <a:srcRect t="18375" b="12095"/>
          <a:stretch/>
        </p:blipFill>
        <p:spPr bwMode="auto">
          <a:xfrm>
            <a:off x="0" y="3168015"/>
            <a:ext cx="6114415" cy="3188335"/>
          </a:xfrm>
          <a:prstGeom prst="rect">
            <a:avLst/>
          </a:prstGeom>
          <a:extLst>
            <a:ext uri="{53640926-AAD7-44D8-BBD7-CCE9431645EC}">
              <a14:shadowObscured xmlns:a14="http://schemas.microsoft.com/office/drawing/2010/main"/>
            </a:ext>
          </a:extLst>
        </p:spPr>
      </p:pic>
      <p:pic>
        <p:nvPicPr>
          <p:cNvPr id="14" name="Immagine 13">
            <a:extLst>
              <a:ext uri="{FF2B5EF4-FFF2-40B4-BE49-F238E27FC236}">
                <a16:creationId xmlns:a16="http://schemas.microsoft.com/office/drawing/2014/main" xmlns="" id="{BE7CEE68-3C08-4DB6-9452-8EE5664DE26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2814836"/>
            <a:ext cx="2926819" cy="1992395"/>
          </a:xfrm>
          <a:prstGeom prst="rect">
            <a:avLst/>
          </a:prstGeom>
        </p:spPr>
      </p:pic>
      <p:pic>
        <p:nvPicPr>
          <p:cNvPr id="15" name="Immagine 14">
            <a:extLst>
              <a:ext uri="{FF2B5EF4-FFF2-40B4-BE49-F238E27FC236}">
                <a16:creationId xmlns:a16="http://schemas.microsoft.com/office/drawing/2014/main" xmlns="" id="{EC3C8115-03C5-4B8A-B0EC-ADDBF11C187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167902" y="820289"/>
            <a:ext cx="3976098" cy="2179765"/>
          </a:xfrm>
          <a:prstGeom prst="rect">
            <a:avLst/>
          </a:prstGeom>
        </p:spPr>
      </p:pic>
      <p:pic>
        <p:nvPicPr>
          <p:cNvPr id="16" name="Immagine 15">
            <a:extLst>
              <a:ext uri="{FF2B5EF4-FFF2-40B4-BE49-F238E27FC236}">
                <a16:creationId xmlns:a16="http://schemas.microsoft.com/office/drawing/2014/main" xmlns="" id="{83B502E8-0675-4629-AA35-849F7B2E7D4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03119" y="3600450"/>
            <a:ext cx="3540881" cy="2437261"/>
          </a:xfrm>
          <a:prstGeom prst="rect">
            <a:avLst/>
          </a:prstGeom>
        </p:spPr>
      </p:pic>
      <p:sp>
        <p:nvSpPr>
          <p:cNvPr id="17" name="CasellaDiTesto 16">
            <a:extLst>
              <a:ext uri="{FF2B5EF4-FFF2-40B4-BE49-F238E27FC236}">
                <a16:creationId xmlns:a16="http://schemas.microsoft.com/office/drawing/2014/main" xmlns="" id="{C16AC363-4FEF-465A-B268-D0A12B1AA173}"/>
              </a:ext>
            </a:extLst>
          </p:cNvPr>
          <p:cNvSpPr txBox="1"/>
          <p:nvPr/>
        </p:nvSpPr>
        <p:spPr>
          <a:xfrm>
            <a:off x="5603119" y="4419599"/>
            <a:ext cx="727831" cy="707886"/>
          </a:xfrm>
          <a:prstGeom prst="rect">
            <a:avLst/>
          </a:prstGeom>
          <a:solidFill>
            <a:schemeClr val="bg1"/>
          </a:solidFill>
        </p:spPr>
        <p:txBody>
          <a:bodyPr wrap="square" rtlCol="0">
            <a:spAutoFit/>
          </a:bodyPr>
          <a:lstStyle/>
          <a:p>
            <a:r>
              <a:rPr lang="it-IT" sz="800" b="0" dirty="0"/>
              <a:t>3 </a:t>
            </a:r>
            <a:r>
              <a:rPr lang="it-IT" sz="800" b="0" dirty="0" err="1"/>
              <a:t>sturgeons</a:t>
            </a:r>
            <a:r>
              <a:rPr lang="it-IT" sz="800" b="0" dirty="0"/>
              <a:t> </a:t>
            </a:r>
            <a:r>
              <a:rPr lang="it-IT" sz="800" b="0" dirty="0" err="1"/>
              <a:t>detected</a:t>
            </a:r>
            <a:r>
              <a:rPr lang="it-IT" sz="800" b="0" dirty="0"/>
              <a:t> on 10th and 13th </a:t>
            </a:r>
            <a:r>
              <a:rPr lang="it-IT" sz="800" b="0" dirty="0" err="1"/>
              <a:t>July</a:t>
            </a:r>
            <a:r>
              <a:rPr lang="it-IT" sz="800" b="0" dirty="0"/>
              <a:t> 2020</a:t>
            </a:r>
          </a:p>
        </p:txBody>
      </p:sp>
      <p:sp>
        <p:nvSpPr>
          <p:cNvPr id="11" name="Titolo 1">
            <a:extLst>
              <a:ext uri="{FF2B5EF4-FFF2-40B4-BE49-F238E27FC236}">
                <a16:creationId xmlns:a16="http://schemas.microsoft.com/office/drawing/2014/main" xmlns="" id="{61D387B7-F89D-4B8B-83D3-F33AC27BA550}"/>
              </a:ext>
            </a:extLst>
          </p:cNvPr>
          <p:cNvSpPr>
            <a:spLocks noGrp="1"/>
          </p:cNvSpPr>
          <p:nvPr>
            <p:ph type="title"/>
          </p:nvPr>
        </p:nvSpPr>
        <p:spPr>
          <a:xfrm>
            <a:off x="168295" y="156328"/>
            <a:ext cx="7670800" cy="551115"/>
          </a:xfrm>
        </p:spPr>
        <p:txBody>
          <a:bodyPr/>
          <a:lstStyle/>
          <a:p>
            <a:pPr marL="0" indent="0">
              <a:spcBef>
                <a:spcPts val="0"/>
              </a:spcBef>
              <a:buNone/>
            </a:pPr>
            <a:r>
              <a:rPr lang="en-US" sz="2400" b="1" dirty="0">
                <a:solidFill>
                  <a:schemeClr val="bg1"/>
                </a:solidFill>
              </a:rPr>
              <a:t>D.6 </a:t>
            </a:r>
            <a:r>
              <a:rPr lang="en-US" sz="2400" dirty="0">
                <a:solidFill>
                  <a:schemeClr val="bg1"/>
                </a:solidFill>
              </a:rPr>
              <a:t>- Monitoring the efficacy of action C.7</a:t>
            </a:r>
          </a:p>
        </p:txBody>
      </p:sp>
    </p:spTree>
    <p:extLst>
      <p:ext uri="{BB962C8B-B14F-4D97-AF65-F5344CB8AC3E}">
        <p14:creationId xmlns:p14="http://schemas.microsoft.com/office/powerpoint/2010/main" val="1299697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xmlns="" id="{66399E18-F14E-4F13-B9A6-9D6B80E7AA74}"/>
              </a:ext>
            </a:extLst>
          </p:cNvPr>
          <p:cNvSpPr txBox="1">
            <a:spLocks/>
          </p:cNvSpPr>
          <p:nvPr/>
        </p:nvSpPr>
        <p:spPr bwMode="auto">
          <a:xfrm>
            <a:off x="203200" y="136525"/>
            <a:ext cx="7670800" cy="5511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lang="it-IT" sz="3600" b="1" kern="1200" dirty="0">
                <a:solidFill>
                  <a:srgbClr val="58A7A4"/>
                </a:solidFill>
                <a:latin typeface="+mj-lt"/>
                <a:ea typeface="+mj-ea"/>
                <a:cs typeface="+mj-cs"/>
              </a:defRPr>
            </a:lvl1pPr>
            <a:lvl2pPr algn="ctr" rtl="0" eaLnBrk="0" fontAlgn="base" hangingPunct="0">
              <a:spcBef>
                <a:spcPct val="0"/>
              </a:spcBef>
              <a:spcAft>
                <a:spcPct val="0"/>
              </a:spcAft>
              <a:defRPr sz="2400">
                <a:solidFill>
                  <a:schemeClr val="tx1"/>
                </a:solidFill>
                <a:latin typeface="Calibri" pitchFamily="34" charset="0"/>
              </a:defRPr>
            </a:lvl2pPr>
            <a:lvl3pPr algn="ctr" rtl="0" eaLnBrk="0" fontAlgn="base" hangingPunct="0">
              <a:spcBef>
                <a:spcPct val="0"/>
              </a:spcBef>
              <a:spcAft>
                <a:spcPct val="0"/>
              </a:spcAft>
              <a:defRPr sz="2400">
                <a:solidFill>
                  <a:schemeClr val="tx1"/>
                </a:solidFill>
                <a:latin typeface="Calibri" pitchFamily="34" charset="0"/>
              </a:defRPr>
            </a:lvl3pPr>
            <a:lvl4pPr algn="ctr" rtl="0" eaLnBrk="0" fontAlgn="base" hangingPunct="0">
              <a:spcBef>
                <a:spcPct val="0"/>
              </a:spcBef>
              <a:spcAft>
                <a:spcPct val="0"/>
              </a:spcAft>
              <a:defRPr sz="2400">
                <a:solidFill>
                  <a:schemeClr val="tx1"/>
                </a:solidFill>
                <a:latin typeface="Calibri" pitchFamily="34" charset="0"/>
              </a:defRPr>
            </a:lvl4pPr>
            <a:lvl5pPr algn="ctr" rtl="0" eaLnBrk="0" fontAlgn="base" hangingPunct="0">
              <a:spcBef>
                <a:spcPct val="0"/>
              </a:spcBef>
              <a:spcAft>
                <a:spcPct val="0"/>
              </a:spcAft>
              <a:defRPr sz="2400">
                <a:solidFill>
                  <a:schemeClr val="tx1"/>
                </a:solidFill>
                <a:latin typeface="Calibri" pitchFamily="34" charset="0"/>
              </a:defRPr>
            </a:lvl5pPr>
            <a:lvl6pPr marL="457200" algn="ctr" rtl="0" fontAlgn="base">
              <a:spcBef>
                <a:spcPct val="0"/>
              </a:spcBef>
              <a:spcAft>
                <a:spcPct val="0"/>
              </a:spcAft>
              <a:defRPr sz="2400">
                <a:solidFill>
                  <a:schemeClr val="tx1"/>
                </a:solidFill>
                <a:latin typeface="Calibri" pitchFamily="34" charset="0"/>
              </a:defRPr>
            </a:lvl6pPr>
            <a:lvl7pPr marL="914400" algn="ctr" rtl="0" fontAlgn="base">
              <a:spcBef>
                <a:spcPct val="0"/>
              </a:spcBef>
              <a:spcAft>
                <a:spcPct val="0"/>
              </a:spcAft>
              <a:defRPr sz="2400">
                <a:solidFill>
                  <a:schemeClr val="tx1"/>
                </a:solidFill>
                <a:latin typeface="Calibri" pitchFamily="34" charset="0"/>
              </a:defRPr>
            </a:lvl7pPr>
            <a:lvl8pPr marL="1371600" algn="ctr" rtl="0" fontAlgn="base">
              <a:spcBef>
                <a:spcPct val="0"/>
              </a:spcBef>
              <a:spcAft>
                <a:spcPct val="0"/>
              </a:spcAft>
              <a:defRPr sz="2400">
                <a:solidFill>
                  <a:schemeClr val="tx1"/>
                </a:solidFill>
                <a:latin typeface="Calibri" pitchFamily="34" charset="0"/>
              </a:defRPr>
            </a:lvl8pPr>
            <a:lvl9pPr marL="1828800" algn="ctr" rtl="0" fontAlgn="base">
              <a:spcBef>
                <a:spcPct val="0"/>
              </a:spcBef>
              <a:spcAft>
                <a:spcPct val="0"/>
              </a:spcAft>
              <a:defRPr sz="2400">
                <a:solidFill>
                  <a:schemeClr val="tx1"/>
                </a:solidFill>
                <a:latin typeface="Calibri" pitchFamily="34" charset="0"/>
              </a:defRPr>
            </a:lvl9pPr>
          </a:lstStyle>
          <a:p>
            <a:pPr>
              <a:spcBef>
                <a:spcPts val="0"/>
              </a:spcBef>
            </a:pPr>
            <a:r>
              <a:rPr lang="en-US" sz="2400" dirty="0"/>
              <a:t>D.6 - Monitoring the efficacy of action C.7</a:t>
            </a:r>
          </a:p>
        </p:txBody>
      </p:sp>
      <p:graphicFrame>
        <p:nvGraphicFramePr>
          <p:cNvPr id="11" name="Tabella 10">
            <a:extLst>
              <a:ext uri="{FF2B5EF4-FFF2-40B4-BE49-F238E27FC236}">
                <a16:creationId xmlns:a16="http://schemas.microsoft.com/office/drawing/2014/main" xmlns="" id="{F15914C4-609B-41EB-AEFF-6CDD7A29F189}"/>
              </a:ext>
            </a:extLst>
          </p:cNvPr>
          <p:cNvGraphicFramePr>
            <a:graphicFrameLocks noGrp="1"/>
          </p:cNvGraphicFramePr>
          <p:nvPr/>
        </p:nvGraphicFramePr>
        <p:xfrm>
          <a:off x="203200" y="2495553"/>
          <a:ext cx="3508190" cy="2653665"/>
        </p:xfrm>
        <a:graphic>
          <a:graphicData uri="http://schemas.openxmlformats.org/drawingml/2006/table">
            <a:tbl>
              <a:tblPr>
                <a:tableStyleId>{5C22544A-7EE6-4342-B048-85BDC9FD1C3A}</a:tableStyleId>
              </a:tblPr>
              <a:tblGrid>
                <a:gridCol w="1124495">
                  <a:extLst>
                    <a:ext uri="{9D8B030D-6E8A-4147-A177-3AD203B41FA5}">
                      <a16:colId xmlns:a16="http://schemas.microsoft.com/office/drawing/2014/main" xmlns="" val="2388525397"/>
                    </a:ext>
                  </a:extLst>
                </a:gridCol>
                <a:gridCol w="1206489">
                  <a:extLst>
                    <a:ext uri="{9D8B030D-6E8A-4147-A177-3AD203B41FA5}">
                      <a16:colId xmlns:a16="http://schemas.microsoft.com/office/drawing/2014/main" xmlns="" val="699536913"/>
                    </a:ext>
                  </a:extLst>
                </a:gridCol>
                <a:gridCol w="588603">
                  <a:extLst>
                    <a:ext uri="{9D8B030D-6E8A-4147-A177-3AD203B41FA5}">
                      <a16:colId xmlns:a16="http://schemas.microsoft.com/office/drawing/2014/main" xmlns="" val="2611204431"/>
                    </a:ext>
                  </a:extLst>
                </a:gridCol>
                <a:gridCol w="588603">
                  <a:extLst>
                    <a:ext uri="{9D8B030D-6E8A-4147-A177-3AD203B41FA5}">
                      <a16:colId xmlns:a16="http://schemas.microsoft.com/office/drawing/2014/main" xmlns="" val="4184325480"/>
                    </a:ext>
                  </a:extLst>
                </a:gridCol>
              </a:tblGrid>
              <a:tr h="0">
                <a:tc>
                  <a:txBody>
                    <a:bodyPr/>
                    <a:lstStyle/>
                    <a:p>
                      <a:pPr algn="l" fontAlgn="b"/>
                      <a:r>
                        <a:rPr lang="it-IT" sz="1100" u="none" strike="noStrike" dirty="0">
                          <a:effectLst/>
                        </a:rPr>
                        <a:t>River</a:t>
                      </a:r>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t-IT" sz="1100" u="none" strike="noStrike">
                          <a:effectLst/>
                        </a:rPr>
                        <a:t>Anno</a:t>
                      </a:r>
                      <a:endParaRPr lang="it-IT"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t-IT" sz="1100" u="none" strike="noStrike">
                          <a:effectLst/>
                        </a:rPr>
                        <a:t>Adulto</a:t>
                      </a:r>
                      <a:endParaRPr lang="it-IT"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t-IT" sz="1100" u="none" strike="noStrike">
                          <a:effectLst/>
                        </a:rPr>
                        <a:t>Giovanile</a:t>
                      </a:r>
                      <a:endParaRPr lang="it-IT"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60751394"/>
                  </a:ext>
                </a:extLst>
              </a:tr>
              <a:tr h="190500">
                <a:tc rowSpan="7">
                  <a:txBody>
                    <a:bodyPr/>
                    <a:lstStyle/>
                    <a:p>
                      <a:pPr algn="l" fontAlgn="b"/>
                      <a:r>
                        <a:rPr lang="it-IT" sz="1100" u="none" strike="noStrike" dirty="0">
                          <a:effectLst/>
                        </a:rPr>
                        <a:t>Ticino River and </a:t>
                      </a:r>
                      <a:r>
                        <a:rPr lang="it-IT" sz="1100" u="none" strike="noStrike" dirty="0" err="1">
                          <a:effectLst/>
                        </a:rPr>
                        <a:t>its</a:t>
                      </a:r>
                      <a:r>
                        <a:rPr lang="it-IT" sz="1100" u="none" strike="noStrike" dirty="0">
                          <a:effectLst/>
                        </a:rPr>
                        <a:t> network</a:t>
                      </a:r>
                    </a:p>
                  </a:txBody>
                  <a:tcPr marL="9525" marR="9525" marT="9525" marB="0"/>
                </a:tc>
                <a:tc>
                  <a:txBody>
                    <a:bodyPr/>
                    <a:lstStyle/>
                    <a:p>
                      <a:pPr algn="r" fontAlgn="b"/>
                      <a:r>
                        <a:rPr lang="it-IT" sz="1100" u="none" strike="noStrike">
                          <a:effectLst/>
                        </a:rPr>
                        <a:t>2017</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5</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093671836"/>
                  </a:ext>
                </a:extLst>
              </a:tr>
              <a:tr h="190500">
                <a:tc vMerge="1">
                  <a:txBody>
                    <a:bodyPr/>
                    <a:lstStyle/>
                    <a:p>
                      <a:pPr algn="l" fontAlgn="b"/>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2018</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5</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768058873"/>
                  </a:ext>
                </a:extLst>
              </a:tr>
              <a:tr h="190500">
                <a:tc vMerge="1">
                  <a:txBody>
                    <a:bodyPr/>
                    <a:lstStyle/>
                    <a:p>
                      <a:pPr algn="l" fontAlgn="b"/>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2020</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6</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2595844"/>
                  </a:ext>
                </a:extLst>
              </a:tr>
              <a:tr h="190500">
                <a:tc vMerge="1">
                  <a:txBody>
                    <a:bodyPr/>
                    <a:lstStyle/>
                    <a:p>
                      <a:pPr algn="l" fontAlgn="b"/>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2021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3</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50406423"/>
                  </a:ext>
                </a:extLst>
              </a:tr>
              <a:tr h="190500">
                <a:tc vMerge="1">
                  <a:txBody>
                    <a:bodyPr/>
                    <a:lstStyle/>
                    <a:p>
                      <a:pPr algn="l" fontAlgn="b"/>
                      <a:r>
                        <a:rPr lang="it-IT" sz="1100" u="none" strike="noStrike" dirty="0">
                          <a:effectLst/>
                        </a:rPr>
                        <a:t>Canale Villoresi</a:t>
                      </a:r>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2018</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6621857"/>
                  </a:ext>
                </a:extLst>
              </a:tr>
              <a:tr h="190500">
                <a:tc vMerge="1">
                  <a:txBody>
                    <a:bodyPr/>
                    <a:lstStyle/>
                    <a:p>
                      <a:pPr algn="l" fontAlgn="b"/>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2020</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257815556"/>
                  </a:ext>
                </a:extLst>
              </a:tr>
              <a:tr h="190500">
                <a:tc vMerge="1">
                  <a:txBody>
                    <a:bodyPr/>
                    <a:lstStyle/>
                    <a:p>
                      <a:pPr algn="l" fontAlgn="b"/>
                      <a:r>
                        <a:rPr lang="it-IT" sz="1100" u="none" strike="noStrike" dirty="0">
                          <a:effectLst/>
                        </a:rPr>
                        <a:t>Naviglio Pavese</a:t>
                      </a:r>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2018</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471389973"/>
                  </a:ext>
                </a:extLst>
              </a:tr>
              <a:tr h="190500">
                <a:tc rowSpan="5">
                  <a:txBody>
                    <a:bodyPr/>
                    <a:lstStyle/>
                    <a:p>
                      <a:pPr algn="l" fontAlgn="b"/>
                      <a:r>
                        <a:rPr lang="it-IT" sz="1100" u="none" strike="noStrike" dirty="0">
                          <a:effectLst/>
                        </a:rPr>
                        <a:t>Po River</a:t>
                      </a:r>
                      <a:endParaRPr lang="it-IT" sz="1100" b="1" i="0" u="none" strike="noStrike" dirty="0">
                        <a:solidFill>
                          <a:srgbClr val="000000"/>
                        </a:solidFill>
                        <a:effectLst/>
                        <a:latin typeface="Calibri" panose="020F0502020204030204" pitchFamily="34" charset="0"/>
                      </a:endParaRPr>
                    </a:p>
                  </a:txBody>
                  <a:tcPr marL="9525" marR="9525" marT="9525" marB="0"/>
                </a:tc>
                <a:tc>
                  <a:txBody>
                    <a:bodyPr/>
                    <a:lstStyle/>
                    <a:p>
                      <a:pPr algn="r" fontAlgn="b"/>
                      <a:r>
                        <a:rPr lang="it-IT" sz="1100" u="none" strike="noStrike">
                          <a:effectLst/>
                        </a:rPr>
                        <a:t>2016</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4</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6525380"/>
                  </a:ext>
                </a:extLst>
              </a:tr>
              <a:tr h="190500">
                <a:tc vMerge="1">
                  <a:txBody>
                    <a:bodyPr/>
                    <a:lstStyle/>
                    <a:p>
                      <a:pPr algn="l" fontAlgn="b"/>
                      <a:endParaRPr lang="it-IT" sz="1100" b="1" i="0" u="none" strike="noStrike" dirty="0">
                        <a:solidFill>
                          <a:srgbClr val="000000"/>
                        </a:solidFill>
                        <a:effectLst/>
                        <a:latin typeface="Calibri" panose="020F0502020204030204" pitchFamily="34" charset="0"/>
                      </a:endParaRPr>
                    </a:p>
                  </a:txBody>
                  <a:tcPr marL="9525" marR="9525" marT="9525" marB="0"/>
                </a:tc>
                <a:tc>
                  <a:txBody>
                    <a:bodyPr/>
                    <a:lstStyle/>
                    <a:p>
                      <a:pPr algn="r" fontAlgn="b"/>
                      <a:r>
                        <a:rPr lang="it-IT" sz="1100" u="none" strike="noStrike">
                          <a:effectLst/>
                        </a:rPr>
                        <a:t>2017</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9</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835861610"/>
                  </a:ext>
                </a:extLst>
              </a:tr>
              <a:tr h="190500">
                <a:tc vMerge="1">
                  <a:txBody>
                    <a:bodyPr/>
                    <a:lstStyle/>
                    <a:p>
                      <a:pPr algn="l" fontAlgn="b"/>
                      <a:endParaRPr lang="it-IT" sz="1100" b="1" i="0" u="none" strike="noStrike" dirty="0">
                        <a:solidFill>
                          <a:srgbClr val="000000"/>
                        </a:solidFill>
                        <a:effectLst/>
                        <a:latin typeface="Calibri" panose="020F0502020204030204" pitchFamily="34" charset="0"/>
                      </a:endParaRPr>
                    </a:p>
                  </a:txBody>
                  <a:tcPr marL="9525" marR="9525" marT="9525" marB="0"/>
                </a:tc>
                <a:tc>
                  <a:txBody>
                    <a:bodyPr/>
                    <a:lstStyle/>
                    <a:p>
                      <a:pPr algn="r" fontAlgn="b"/>
                      <a:r>
                        <a:rPr lang="it-IT" sz="1100" u="none" strike="noStrike">
                          <a:effectLst/>
                        </a:rPr>
                        <a:t>2018</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9</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39149974"/>
                  </a:ext>
                </a:extLst>
              </a:tr>
              <a:tr h="190500">
                <a:tc vMerge="1">
                  <a:txBody>
                    <a:bodyPr/>
                    <a:lstStyle/>
                    <a:p>
                      <a:pPr algn="l" fontAlgn="b"/>
                      <a:endParaRPr lang="it-IT" sz="1100" b="1" i="0" u="none" strike="noStrike" dirty="0">
                        <a:solidFill>
                          <a:srgbClr val="000000"/>
                        </a:solidFill>
                        <a:effectLst/>
                        <a:latin typeface="Calibri" panose="020F0502020204030204" pitchFamily="34" charset="0"/>
                      </a:endParaRPr>
                    </a:p>
                  </a:txBody>
                  <a:tcPr marL="9525" marR="9525" marT="9525" marB="0"/>
                </a:tc>
                <a:tc>
                  <a:txBody>
                    <a:bodyPr/>
                    <a:lstStyle/>
                    <a:p>
                      <a:pPr algn="r" fontAlgn="b"/>
                      <a:r>
                        <a:rPr lang="it-IT" sz="1100" u="none" strike="noStrike">
                          <a:effectLst/>
                        </a:rPr>
                        <a:t>2019</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653275383"/>
                  </a:ext>
                </a:extLst>
              </a:tr>
              <a:tr h="190500">
                <a:tc vMerge="1">
                  <a:txBody>
                    <a:bodyPr/>
                    <a:lstStyle/>
                    <a:p>
                      <a:pPr algn="l" fontAlgn="b"/>
                      <a:endParaRPr lang="it-IT" sz="1100" b="1" i="0" u="none" strike="noStrike" dirty="0">
                        <a:solidFill>
                          <a:srgbClr val="000000"/>
                        </a:solidFill>
                        <a:effectLst/>
                        <a:latin typeface="Calibri" panose="020F0502020204030204" pitchFamily="34" charset="0"/>
                      </a:endParaRPr>
                    </a:p>
                  </a:txBody>
                  <a:tcPr marL="9525" marR="9525" marT="9525" marB="0"/>
                </a:tc>
                <a:tc>
                  <a:txBody>
                    <a:bodyPr/>
                    <a:lstStyle/>
                    <a:p>
                      <a:pPr algn="r" fontAlgn="b"/>
                      <a:r>
                        <a:rPr lang="it-IT" sz="1100" u="none" strike="noStrike">
                          <a:effectLst/>
                        </a:rPr>
                        <a:t>2021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12205578"/>
                  </a:ext>
                </a:extLst>
              </a:tr>
              <a:tr h="190500">
                <a:tc>
                  <a:txBody>
                    <a:bodyPr/>
                    <a:lstStyle/>
                    <a:p>
                      <a:pPr algn="l" fontAlgn="b"/>
                      <a:r>
                        <a:rPr lang="it-IT" sz="1100" u="none" strike="noStrike" dirty="0">
                          <a:effectLst/>
                        </a:rPr>
                        <a:t>Adda River</a:t>
                      </a:r>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2018</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4</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746778561"/>
                  </a:ext>
                </a:extLst>
              </a:tr>
            </a:tbl>
          </a:graphicData>
        </a:graphic>
      </p:graphicFrame>
      <p:sp>
        <p:nvSpPr>
          <p:cNvPr id="13" name="CasellaDiTesto 12">
            <a:extLst>
              <a:ext uri="{FF2B5EF4-FFF2-40B4-BE49-F238E27FC236}">
                <a16:creationId xmlns:a16="http://schemas.microsoft.com/office/drawing/2014/main" xmlns="" id="{DCDDAF20-9114-4533-B634-DA1899DD48D2}"/>
              </a:ext>
            </a:extLst>
          </p:cNvPr>
          <p:cNvSpPr txBox="1"/>
          <p:nvPr/>
        </p:nvSpPr>
        <p:spPr>
          <a:xfrm>
            <a:off x="203200" y="706518"/>
            <a:ext cx="7172325" cy="1446550"/>
          </a:xfrm>
          <a:prstGeom prst="rect">
            <a:avLst/>
          </a:prstGeom>
          <a:noFill/>
        </p:spPr>
        <p:txBody>
          <a:bodyPr wrap="square">
            <a:spAutoFit/>
          </a:bodyPr>
          <a:lstStyle/>
          <a:p>
            <a:r>
              <a:rPr lang="en-US" sz="2200" b="0" i="0" u="none" strike="noStrike" baseline="0" dirty="0">
                <a:solidFill>
                  <a:schemeClr val="tx1"/>
                </a:solidFill>
                <a:latin typeface="DejaVuSans"/>
              </a:rPr>
              <a:t>- Thanks to the early warning system spontaneously created with anglers, during the project we had </a:t>
            </a:r>
            <a:r>
              <a:rPr lang="en-US" sz="2200" i="0" u="none" strike="noStrike" baseline="0" dirty="0">
                <a:solidFill>
                  <a:schemeClr val="tx1"/>
                </a:solidFill>
                <a:latin typeface="DejaVuSans"/>
              </a:rPr>
              <a:t>52</a:t>
            </a:r>
            <a:r>
              <a:rPr lang="en-US" sz="2200" b="0" i="0" u="none" strike="noStrike" baseline="0" dirty="0">
                <a:solidFill>
                  <a:schemeClr val="tx1"/>
                </a:solidFill>
                <a:latin typeface="DejaVuSans"/>
              </a:rPr>
              <a:t> reports about </a:t>
            </a:r>
            <a:r>
              <a:rPr lang="en-US" sz="2200" i="1" u="none" strike="noStrike" baseline="0" dirty="0">
                <a:solidFill>
                  <a:schemeClr val="tx1"/>
                </a:solidFill>
                <a:latin typeface="DejaVuSans"/>
              </a:rPr>
              <a:t>A. naccarii </a:t>
            </a:r>
            <a:r>
              <a:rPr lang="en-US" sz="2200" b="0" i="0" u="none" strike="noStrike" baseline="0" dirty="0">
                <a:solidFill>
                  <a:schemeClr val="tx1"/>
                </a:solidFill>
                <a:latin typeface="DejaVuSans"/>
              </a:rPr>
              <a:t>sightings or captures, some of which documented with photos.</a:t>
            </a:r>
            <a:endParaRPr lang="it-IT" sz="2200" dirty="0"/>
          </a:p>
        </p:txBody>
      </p:sp>
      <p:pic>
        <p:nvPicPr>
          <p:cNvPr id="3" name="Immagine 2">
            <a:extLst>
              <a:ext uri="{FF2B5EF4-FFF2-40B4-BE49-F238E27FC236}">
                <a16:creationId xmlns:a16="http://schemas.microsoft.com/office/drawing/2014/main" xmlns="" id="{21172427-CA80-4BCF-8D18-D06D90B89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9765" y="2094940"/>
            <a:ext cx="5132451" cy="3844087"/>
          </a:xfrm>
          <a:prstGeom prst="rect">
            <a:avLst/>
          </a:prstGeom>
        </p:spPr>
      </p:pic>
      <p:sp>
        <p:nvSpPr>
          <p:cNvPr id="7" name="Titolo 1">
            <a:extLst>
              <a:ext uri="{FF2B5EF4-FFF2-40B4-BE49-F238E27FC236}">
                <a16:creationId xmlns:a16="http://schemas.microsoft.com/office/drawing/2014/main" xmlns="" id="{52658AB2-96D1-44AF-80A5-A3E8672B80FF}"/>
              </a:ext>
            </a:extLst>
          </p:cNvPr>
          <p:cNvSpPr>
            <a:spLocks noGrp="1"/>
          </p:cNvSpPr>
          <p:nvPr>
            <p:ph type="title"/>
          </p:nvPr>
        </p:nvSpPr>
        <p:spPr>
          <a:xfrm>
            <a:off x="203200" y="145964"/>
            <a:ext cx="7670800" cy="551115"/>
          </a:xfrm>
        </p:spPr>
        <p:txBody>
          <a:bodyPr/>
          <a:lstStyle/>
          <a:p>
            <a:pPr marL="0" indent="0">
              <a:spcBef>
                <a:spcPts val="0"/>
              </a:spcBef>
              <a:buNone/>
            </a:pPr>
            <a:r>
              <a:rPr lang="en-US" sz="2400" b="1" dirty="0">
                <a:solidFill>
                  <a:schemeClr val="bg1"/>
                </a:solidFill>
              </a:rPr>
              <a:t>D.6 </a:t>
            </a:r>
            <a:r>
              <a:rPr lang="en-US" sz="2400" dirty="0">
                <a:solidFill>
                  <a:schemeClr val="bg1"/>
                </a:solidFill>
              </a:rPr>
              <a:t>- Monitoring the efficacy of action C.7</a:t>
            </a:r>
          </a:p>
        </p:txBody>
      </p:sp>
    </p:spTree>
    <p:extLst>
      <p:ext uri="{BB962C8B-B14F-4D97-AF65-F5344CB8AC3E}">
        <p14:creationId xmlns:p14="http://schemas.microsoft.com/office/powerpoint/2010/main" val="2712041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xmlns="" id="{198C866B-6831-4535-A82F-84C811B14A34}"/>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sp>
        <p:nvSpPr>
          <p:cNvPr id="5" name="Titolo 1">
            <a:extLst>
              <a:ext uri="{FF2B5EF4-FFF2-40B4-BE49-F238E27FC236}">
                <a16:creationId xmlns:a16="http://schemas.microsoft.com/office/drawing/2014/main" xmlns="" id="{6D2455C4-862D-4267-85E6-A774A2337365}"/>
              </a:ext>
            </a:extLst>
          </p:cNvPr>
          <p:cNvSpPr txBox="1">
            <a:spLocks/>
          </p:cNvSpPr>
          <p:nvPr/>
        </p:nvSpPr>
        <p:spPr bwMode="auto">
          <a:xfrm>
            <a:off x="203200" y="136525"/>
            <a:ext cx="7670800" cy="5511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lang="it-IT" sz="3600" b="1" kern="1200" dirty="0">
                <a:solidFill>
                  <a:srgbClr val="58A7A4"/>
                </a:solidFill>
                <a:latin typeface="+mj-lt"/>
                <a:ea typeface="+mj-ea"/>
                <a:cs typeface="+mj-cs"/>
              </a:defRPr>
            </a:lvl1pPr>
            <a:lvl2pPr algn="ctr" rtl="0" eaLnBrk="0" fontAlgn="base" hangingPunct="0">
              <a:spcBef>
                <a:spcPct val="0"/>
              </a:spcBef>
              <a:spcAft>
                <a:spcPct val="0"/>
              </a:spcAft>
              <a:defRPr sz="2400">
                <a:solidFill>
                  <a:schemeClr val="tx1"/>
                </a:solidFill>
                <a:latin typeface="Calibri" pitchFamily="34" charset="0"/>
              </a:defRPr>
            </a:lvl2pPr>
            <a:lvl3pPr algn="ctr" rtl="0" eaLnBrk="0" fontAlgn="base" hangingPunct="0">
              <a:spcBef>
                <a:spcPct val="0"/>
              </a:spcBef>
              <a:spcAft>
                <a:spcPct val="0"/>
              </a:spcAft>
              <a:defRPr sz="2400">
                <a:solidFill>
                  <a:schemeClr val="tx1"/>
                </a:solidFill>
                <a:latin typeface="Calibri" pitchFamily="34" charset="0"/>
              </a:defRPr>
            </a:lvl3pPr>
            <a:lvl4pPr algn="ctr" rtl="0" eaLnBrk="0" fontAlgn="base" hangingPunct="0">
              <a:spcBef>
                <a:spcPct val="0"/>
              </a:spcBef>
              <a:spcAft>
                <a:spcPct val="0"/>
              </a:spcAft>
              <a:defRPr sz="2400">
                <a:solidFill>
                  <a:schemeClr val="tx1"/>
                </a:solidFill>
                <a:latin typeface="Calibri" pitchFamily="34" charset="0"/>
              </a:defRPr>
            </a:lvl4pPr>
            <a:lvl5pPr algn="ctr" rtl="0" eaLnBrk="0" fontAlgn="base" hangingPunct="0">
              <a:spcBef>
                <a:spcPct val="0"/>
              </a:spcBef>
              <a:spcAft>
                <a:spcPct val="0"/>
              </a:spcAft>
              <a:defRPr sz="2400">
                <a:solidFill>
                  <a:schemeClr val="tx1"/>
                </a:solidFill>
                <a:latin typeface="Calibri" pitchFamily="34" charset="0"/>
              </a:defRPr>
            </a:lvl5pPr>
            <a:lvl6pPr marL="457200" algn="ctr" rtl="0" fontAlgn="base">
              <a:spcBef>
                <a:spcPct val="0"/>
              </a:spcBef>
              <a:spcAft>
                <a:spcPct val="0"/>
              </a:spcAft>
              <a:defRPr sz="2400">
                <a:solidFill>
                  <a:schemeClr val="tx1"/>
                </a:solidFill>
                <a:latin typeface="Calibri" pitchFamily="34" charset="0"/>
              </a:defRPr>
            </a:lvl6pPr>
            <a:lvl7pPr marL="914400" algn="ctr" rtl="0" fontAlgn="base">
              <a:spcBef>
                <a:spcPct val="0"/>
              </a:spcBef>
              <a:spcAft>
                <a:spcPct val="0"/>
              </a:spcAft>
              <a:defRPr sz="2400">
                <a:solidFill>
                  <a:schemeClr val="tx1"/>
                </a:solidFill>
                <a:latin typeface="Calibri" pitchFamily="34" charset="0"/>
              </a:defRPr>
            </a:lvl7pPr>
            <a:lvl8pPr marL="1371600" algn="ctr" rtl="0" fontAlgn="base">
              <a:spcBef>
                <a:spcPct val="0"/>
              </a:spcBef>
              <a:spcAft>
                <a:spcPct val="0"/>
              </a:spcAft>
              <a:defRPr sz="2400">
                <a:solidFill>
                  <a:schemeClr val="tx1"/>
                </a:solidFill>
                <a:latin typeface="Calibri" pitchFamily="34" charset="0"/>
              </a:defRPr>
            </a:lvl8pPr>
            <a:lvl9pPr marL="1828800" algn="ctr" rtl="0" fontAlgn="base">
              <a:spcBef>
                <a:spcPct val="0"/>
              </a:spcBef>
              <a:spcAft>
                <a:spcPct val="0"/>
              </a:spcAft>
              <a:defRPr sz="2400">
                <a:solidFill>
                  <a:schemeClr val="tx1"/>
                </a:solidFill>
                <a:latin typeface="Calibri" pitchFamily="34" charset="0"/>
              </a:defRPr>
            </a:lvl9pPr>
          </a:lstStyle>
          <a:p>
            <a:pPr>
              <a:spcBef>
                <a:spcPts val="0"/>
              </a:spcBef>
            </a:pPr>
            <a:r>
              <a:rPr lang="en-US" sz="2400" dirty="0"/>
              <a:t>D.6 - Monitoring the efficacy of action C.7</a:t>
            </a:r>
          </a:p>
        </p:txBody>
      </p:sp>
      <p:pic>
        <p:nvPicPr>
          <p:cNvPr id="6" name="Immagine 5">
            <a:extLst>
              <a:ext uri="{FF2B5EF4-FFF2-40B4-BE49-F238E27FC236}">
                <a16:creationId xmlns:a16="http://schemas.microsoft.com/office/drawing/2014/main" xmlns="" id="{E2685FA4-AF77-4D71-94A9-E2ED14BC7452}"/>
              </a:ext>
            </a:extLst>
          </p:cNvPr>
          <p:cNvPicPr/>
          <p:nvPr/>
        </p:nvPicPr>
        <p:blipFill>
          <a:blip r:embed="rId2">
            <a:extLst>
              <a:ext uri="{28A0092B-C50C-407E-A947-70E740481C1C}">
                <a14:useLocalDpi xmlns:a14="http://schemas.microsoft.com/office/drawing/2010/main" val="0"/>
              </a:ext>
            </a:extLst>
          </a:blip>
          <a:stretch>
            <a:fillRect/>
          </a:stretch>
        </p:blipFill>
        <p:spPr>
          <a:xfrm>
            <a:off x="2816542" y="2100580"/>
            <a:ext cx="6120765" cy="4104640"/>
          </a:xfrm>
          <a:prstGeom prst="rect">
            <a:avLst/>
          </a:prstGeom>
        </p:spPr>
      </p:pic>
      <p:pic>
        <p:nvPicPr>
          <p:cNvPr id="8" name="Immagine 7">
            <a:extLst>
              <a:ext uri="{FF2B5EF4-FFF2-40B4-BE49-F238E27FC236}">
                <a16:creationId xmlns:a16="http://schemas.microsoft.com/office/drawing/2014/main" xmlns="" id="{4ABEA250-10D3-4855-84C2-7B82BAE9E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3651885"/>
            <a:ext cx="3505200" cy="2628900"/>
          </a:xfrm>
          <a:prstGeom prst="rect">
            <a:avLst/>
          </a:prstGeom>
        </p:spPr>
      </p:pic>
      <p:sp>
        <p:nvSpPr>
          <p:cNvPr id="10" name="CasellaDiTesto 9">
            <a:extLst>
              <a:ext uri="{FF2B5EF4-FFF2-40B4-BE49-F238E27FC236}">
                <a16:creationId xmlns:a16="http://schemas.microsoft.com/office/drawing/2014/main" xmlns="" id="{E1713EA4-114C-4789-9DF0-0D15E65AC8A7}"/>
              </a:ext>
            </a:extLst>
          </p:cNvPr>
          <p:cNvSpPr txBox="1"/>
          <p:nvPr/>
        </p:nvSpPr>
        <p:spPr>
          <a:xfrm>
            <a:off x="311943" y="763205"/>
            <a:ext cx="8625363" cy="923330"/>
          </a:xfrm>
          <a:prstGeom prst="rect">
            <a:avLst/>
          </a:prstGeom>
          <a:noFill/>
        </p:spPr>
        <p:txBody>
          <a:bodyPr wrap="square">
            <a:spAutoFit/>
          </a:bodyPr>
          <a:lstStyle/>
          <a:p>
            <a:r>
              <a:rPr lang="en-US" sz="1800" b="0" i="0" u="none" strike="noStrike" baseline="0" dirty="0">
                <a:solidFill>
                  <a:schemeClr val="tx1"/>
                </a:solidFill>
                <a:latin typeface="DejaVuSans"/>
              </a:rPr>
              <a:t>Through biotelemetry performed in Action D7, </a:t>
            </a:r>
            <a:r>
              <a:rPr lang="en-US" sz="1800" i="0" u="none" strike="noStrike" baseline="0" dirty="0">
                <a:solidFill>
                  <a:schemeClr val="tx1"/>
                </a:solidFill>
                <a:latin typeface="DejaVuSans"/>
              </a:rPr>
              <a:t>10</a:t>
            </a:r>
            <a:r>
              <a:rPr lang="en-US" sz="1800" b="0" i="0" u="none" strike="noStrike" baseline="0" dirty="0">
                <a:solidFill>
                  <a:schemeClr val="tx1"/>
                </a:solidFill>
                <a:latin typeface="DejaVuSans"/>
              </a:rPr>
              <a:t> sturgeons of the species A. naccarii, released in the wild with transponder during LIFE project </a:t>
            </a:r>
            <a:r>
              <a:rPr lang="en-US" sz="1800" b="0" i="0" u="none" strike="noStrike" baseline="0" dirty="0" err="1">
                <a:solidFill>
                  <a:schemeClr val="tx1"/>
                </a:solidFill>
                <a:latin typeface="DejaVuSans"/>
              </a:rPr>
              <a:t>Con.Flu.Po</a:t>
            </a:r>
            <a:r>
              <a:rPr lang="en-US" sz="1800" b="0" i="0" u="none" strike="noStrike" baseline="0" dirty="0">
                <a:solidFill>
                  <a:schemeClr val="tx1"/>
                </a:solidFill>
                <a:latin typeface="DejaVuSans"/>
              </a:rPr>
              <a:t> (2012-2018) have been detected again by mobile and fixed acoustic hydrophones.</a:t>
            </a:r>
            <a:endParaRPr lang="it-IT" sz="1800" dirty="0"/>
          </a:p>
        </p:txBody>
      </p:sp>
      <p:graphicFrame>
        <p:nvGraphicFramePr>
          <p:cNvPr id="11" name="Tabella 10">
            <a:extLst>
              <a:ext uri="{FF2B5EF4-FFF2-40B4-BE49-F238E27FC236}">
                <a16:creationId xmlns:a16="http://schemas.microsoft.com/office/drawing/2014/main" xmlns="" id="{12D90933-8141-4A38-8729-20357389BB8E}"/>
              </a:ext>
            </a:extLst>
          </p:cNvPr>
          <p:cNvGraphicFramePr>
            <a:graphicFrameLocks noGrp="1"/>
          </p:cNvGraphicFramePr>
          <p:nvPr/>
        </p:nvGraphicFramePr>
        <p:xfrm>
          <a:off x="311944" y="1677620"/>
          <a:ext cx="2902464" cy="2125980"/>
        </p:xfrm>
        <a:graphic>
          <a:graphicData uri="http://schemas.openxmlformats.org/drawingml/2006/table">
            <a:tbl>
              <a:tblPr>
                <a:tableStyleId>{5C22544A-7EE6-4342-B048-85BDC9FD1C3A}</a:tableStyleId>
              </a:tblPr>
              <a:tblGrid>
                <a:gridCol w="1223029">
                  <a:extLst>
                    <a:ext uri="{9D8B030D-6E8A-4147-A177-3AD203B41FA5}">
                      <a16:colId xmlns:a16="http://schemas.microsoft.com/office/drawing/2014/main" xmlns="" val="1414533087"/>
                    </a:ext>
                  </a:extLst>
                </a:gridCol>
                <a:gridCol w="712926">
                  <a:extLst>
                    <a:ext uri="{9D8B030D-6E8A-4147-A177-3AD203B41FA5}">
                      <a16:colId xmlns:a16="http://schemas.microsoft.com/office/drawing/2014/main" xmlns="" val="2168168729"/>
                    </a:ext>
                  </a:extLst>
                </a:gridCol>
                <a:gridCol w="629959">
                  <a:extLst>
                    <a:ext uri="{9D8B030D-6E8A-4147-A177-3AD203B41FA5}">
                      <a16:colId xmlns:a16="http://schemas.microsoft.com/office/drawing/2014/main" xmlns="" val="2570013986"/>
                    </a:ext>
                  </a:extLst>
                </a:gridCol>
                <a:gridCol w="336550">
                  <a:extLst>
                    <a:ext uri="{9D8B030D-6E8A-4147-A177-3AD203B41FA5}">
                      <a16:colId xmlns:a16="http://schemas.microsoft.com/office/drawing/2014/main" xmlns="" val="182385627"/>
                    </a:ext>
                  </a:extLst>
                </a:gridCol>
              </a:tblGrid>
              <a:tr h="169812">
                <a:tc>
                  <a:txBody>
                    <a:bodyPr/>
                    <a:lstStyle/>
                    <a:p>
                      <a:pPr algn="l" fontAlgn="b"/>
                      <a:r>
                        <a:rPr lang="it-IT" sz="1100" u="none" strike="noStrike" dirty="0" err="1">
                          <a:effectLst/>
                        </a:rPr>
                        <a:t>Transmitter</a:t>
                      </a:r>
                      <a:r>
                        <a:rPr lang="it-IT" sz="1100" u="none" strike="noStrike" dirty="0">
                          <a:effectLst/>
                        </a:rPr>
                        <a:t> Code</a:t>
                      </a:r>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dirty="0">
                          <a:effectLst/>
                        </a:rPr>
                        <a:t>2019</a:t>
                      </a:r>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dirty="0">
                          <a:effectLst/>
                        </a:rPr>
                        <a:t>2020</a:t>
                      </a:r>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t-IT" sz="1100" u="none" strike="noStrike" dirty="0">
                          <a:effectLst/>
                        </a:rPr>
                        <a:t>Total</a:t>
                      </a:r>
                      <a:endParaRPr lang="it-IT"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68257823"/>
                  </a:ext>
                </a:extLst>
              </a:tr>
              <a:tr h="169812">
                <a:tc>
                  <a:txBody>
                    <a:bodyPr/>
                    <a:lstStyle/>
                    <a:p>
                      <a:pPr algn="l" fontAlgn="b"/>
                      <a:r>
                        <a:rPr lang="it-IT" sz="1100" u="none" strike="noStrike">
                          <a:effectLst/>
                        </a:rPr>
                        <a:t>11567</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84471047"/>
                  </a:ext>
                </a:extLst>
              </a:tr>
              <a:tr h="169812">
                <a:tc>
                  <a:txBody>
                    <a:bodyPr/>
                    <a:lstStyle/>
                    <a:p>
                      <a:pPr algn="l" fontAlgn="b"/>
                      <a:r>
                        <a:rPr lang="it-IT" sz="1100" u="none" strike="noStrike">
                          <a:effectLst/>
                        </a:rPr>
                        <a:t>11574</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60846859"/>
                  </a:ext>
                </a:extLst>
              </a:tr>
              <a:tr h="169812">
                <a:tc>
                  <a:txBody>
                    <a:bodyPr/>
                    <a:lstStyle/>
                    <a:p>
                      <a:pPr algn="l" fontAlgn="b"/>
                      <a:r>
                        <a:rPr lang="it-IT" sz="1100" u="none" strike="noStrike">
                          <a:effectLst/>
                        </a:rPr>
                        <a:t>11582</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14093931"/>
                  </a:ext>
                </a:extLst>
              </a:tr>
              <a:tr h="169812">
                <a:tc>
                  <a:txBody>
                    <a:bodyPr/>
                    <a:lstStyle/>
                    <a:p>
                      <a:pPr algn="l" fontAlgn="b"/>
                      <a:r>
                        <a:rPr lang="it-IT" sz="1100" u="none" strike="noStrike">
                          <a:effectLst/>
                        </a:rPr>
                        <a:t>11599</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950898892"/>
                  </a:ext>
                </a:extLst>
              </a:tr>
              <a:tr h="169812">
                <a:tc>
                  <a:txBody>
                    <a:bodyPr/>
                    <a:lstStyle/>
                    <a:p>
                      <a:pPr algn="l" fontAlgn="b"/>
                      <a:r>
                        <a:rPr lang="it-IT" sz="1100" u="none" strike="noStrike">
                          <a:effectLst/>
                        </a:rPr>
                        <a:t>11601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43405463"/>
                  </a:ext>
                </a:extLst>
              </a:tr>
              <a:tr h="169812">
                <a:tc>
                  <a:txBody>
                    <a:bodyPr/>
                    <a:lstStyle/>
                    <a:p>
                      <a:pPr algn="l" fontAlgn="b"/>
                      <a:r>
                        <a:rPr lang="it-IT" sz="1100" u="none" strike="noStrike">
                          <a:effectLst/>
                        </a:rPr>
                        <a:t>11607</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15</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16</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32293695"/>
                  </a:ext>
                </a:extLst>
              </a:tr>
              <a:tr h="169812">
                <a:tc>
                  <a:txBody>
                    <a:bodyPr/>
                    <a:lstStyle/>
                    <a:p>
                      <a:pPr algn="l" fontAlgn="b"/>
                      <a:r>
                        <a:rPr lang="it-IT" sz="1100" u="none" strike="noStrike">
                          <a:effectLst/>
                        </a:rPr>
                        <a:t>11618</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7</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7</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081393745"/>
                  </a:ext>
                </a:extLst>
              </a:tr>
              <a:tr h="169812">
                <a:tc>
                  <a:txBody>
                    <a:bodyPr/>
                    <a:lstStyle/>
                    <a:p>
                      <a:pPr algn="l" fontAlgn="b"/>
                      <a:r>
                        <a:rPr lang="it-IT" sz="1100" u="none" strike="noStrike">
                          <a:effectLst/>
                        </a:rPr>
                        <a:t>11631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951982800"/>
                  </a:ext>
                </a:extLst>
              </a:tr>
              <a:tr h="169812">
                <a:tc>
                  <a:txBody>
                    <a:bodyPr/>
                    <a:lstStyle/>
                    <a:p>
                      <a:pPr algn="l" fontAlgn="b"/>
                      <a:r>
                        <a:rPr lang="it-IT" sz="1100" u="none" strike="noStrike">
                          <a:effectLst/>
                        </a:rPr>
                        <a:t>11633</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14789307"/>
                  </a:ext>
                </a:extLst>
              </a:tr>
              <a:tr h="169812">
                <a:tc>
                  <a:txBody>
                    <a:bodyPr/>
                    <a:lstStyle/>
                    <a:p>
                      <a:pPr algn="l" fontAlgn="b"/>
                      <a:r>
                        <a:rPr lang="it-IT" sz="1100" u="none" strike="noStrike">
                          <a:effectLst/>
                        </a:rPr>
                        <a:t>11636</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1</a:t>
                      </a:r>
                      <a:endParaRPr lang="it-IT"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23669711"/>
                  </a:ext>
                </a:extLst>
              </a:tr>
              <a:tr h="169812">
                <a:tc>
                  <a:txBody>
                    <a:bodyPr/>
                    <a:lstStyle/>
                    <a:p>
                      <a:pPr algn="l" fontAlgn="b"/>
                      <a:r>
                        <a:rPr lang="it-IT" sz="1100" u="none" strike="noStrike" dirty="0">
                          <a:effectLst/>
                        </a:rPr>
                        <a:t>Total </a:t>
                      </a:r>
                      <a:r>
                        <a:rPr lang="it-IT" sz="1100" u="none" strike="noStrike" dirty="0" err="1">
                          <a:effectLst/>
                        </a:rPr>
                        <a:t>sightings</a:t>
                      </a:r>
                      <a:endParaRPr lang="it-IT"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25</a:t>
                      </a:r>
                      <a:endParaRPr lang="it-IT"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a:effectLst/>
                        </a:rPr>
                        <a:t>7</a:t>
                      </a:r>
                      <a:endParaRPr lang="it-IT"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100" u="none" strike="noStrike" dirty="0">
                          <a:effectLst/>
                        </a:rPr>
                        <a:t>32</a:t>
                      </a:r>
                      <a:endParaRPr lang="it-IT"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593084711"/>
                  </a:ext>
                </a:extLst>
              </a:tr>
            </a:tbl>
          </a:graphicData>
        </a:graphic>
      </p:graphicFrame>
      <p:sp>
        <p:nvSpPr>
          <p:cNvPr id="9" name="Titolo 1">
            <a:extLst>
              <a:ext uri="{FF2B5EF4-FFF2-40B4-BE49-F238E27FC236}">
                <a16:creationId xmlns:a16="http://schemas.microsoft.com/office/drawing/2014/main" xmlns="" id="{1114BDF1-553D-4CBD-8360-9917A852BAC9}"/>
              </a:ext>
            </a:extLst>
          </p:cNvPr>
          <p:cNvSpPr>
            <a:spLocks noGrp="1"/>
          </p:cNvSpPr>
          <p:nvPr>
            <p:ph type="title"/>
          </p:nvPr>
        </p:nvSpPr>
        <p:spPr>
          <a:xfrm>
            <a:off x="114300" y="143830"/>
            <a:ext cx="7670800" cy="551115"/>
          </a:xfrm>
        </p:spPr>
        <p:txBody>
          <a:bodyPr/>
          <a:lstStyle/>
          <a:p>
            <a:pPr marL="0" indent="0">
              <a:spcBef>
                <a:spcPts val="0"/>
              </a:spcBef>
              <a:buNone/>
            </a:pPr>
            <a:r>
              <a:rPr lang="en-US" sz="2400" b="1" dirty="0">
                <a:solidFill>
                  <a:schemeClr val="bg1"/>
                </a:solidFill>
              </a:rPr>
              <a:t>D.6 </a:t>
            </a:r>
            <a:r>
              <a:rPr lang="en-US" sz="2400" dirty="0">
                <a:solidFill>
                  <a:schemeClr val="bg1"/>
                </a:solidFill>
              </a:rPr>
              <a:t>- Monitoring the efficacy of action C.7</a:t>
            </a:r>
          </a:p>
        </p:txBody>
      </p:sp>
    </p:spTree>
    <p:extLst>
      <p:ext uri="{BB962C8B-B14F-4D97-AF65-F5344CB8AC3E}">
        <p14:creationId xmlns:p14="http://schemas.microsoft.com/office/powerpoint/2010/main" val="24365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0752"/>
            <a:ext cx="8229600" cy="721084"/>
          </a:xfrm>
        </p:spPr>
        <p:txBody>
          <a:bodyPr/>
          <a:lstStyle/>
          <a:p>
            <a:r>
              <a:rPr sz="2400" b="0" dirty="0" err="1">
                <a:solidFill>
                  <a:schemeClr val="bg1"/>
                </a:solidFill>
              </a:rPr>
              <a:t>Ongoing</a:t>
            </a:r>
            <a:r>
              <a:rPr sz="2400" b="0" dirty="0">
                <a:solidFill>
                  <a:schemeClr val="bg1"/>
                </a:solidFill>
              </a:rPr>
              <a:t> activities on </a:t>
            </a:r>
            <a:r>
              <a:rPr sz="2400" b="0" i="1" dirty="0">
                <a:solidFill>
                  <a:schemeClr val="bg1"/>
                </a:solidFill>
              </a:rPr>
              <a:t>A. naccarii after LIFE Con.Flu.Po</a:t>
            </a:r>
            <a:endParaRPr lang="it-IT" sz="2400" b="0" i="1" dirty="0">
              <a:solidFill>
                <a:schemeClr val="bg1"/>
              </a:solidFill>
            </a:endParaRPr>
          </a:p>
        </p:txBody>
      </p:sp>
      <p:sp>
        <p:nvSpPr>
          <p:cNvPr id="3" name="Segnaposto contenuto 2"/>
          <p:cNvSpPr>
            <a:spLocks noGrp="1"/>
          </p:cNvSpPr>
          <p:nvPr>
            <p:ph idx="1"/>
          </p:nvPr>
        </p:nvSpPr>
        <p:spPr>
          <a:xfrm>
            <a:off x="243841" y="1505904"/>
            <a:ext cx="8786948" cy="4620260"/>
          </a:xfrm>
        </p:spPr>
        <p:txBody>
          <a:bodyPr/>
          <a:lstStyle/>
          <a:p>
            <a:pPr marL="0" indent="0">
              <a:buNone/>
            </a:pPr>
            <a:r>
              <a:rPr lang="it-IT" sz="2800" i="1" dirty="0"/>
              <a:t>A. naccarii </a:t>
            </a:r>
            <a:r>
              <a:rPr lang="it-IT" sz="2800" dirty="0"/>
              <a:t>breeding </a:t>
            </a:r>
            <a:r>
              <a:rPr lang="it-IT" sz="2800" dirty="0" err="1"/>
              <a:t>at</a:t>
            </a:r>
            <a:r>
              <a:rPr lang="it-IT" sz="2800" dirty="0"/>
              <a:t> Ticino Park </a:t>
            </a:r>
            <a:r>
              <a:rPr lang="it-IT" sz="2800" dirty="0" err="1"/>
              <a:t>plants</a:t>
            </a:r>
            <a:endParaRPr lang="it-IT" sz="2800" i="1" dirty="0"/>
          </a:p>
        </p:txBody>
      </p:sp>
      <p:graphicFrame>
        <p:nvGraphicFramePr>
          <p:cNvPr id="9" name="Tabella 8"/>
          <p:cNvGraphicFramePr>
            <a:graphicFrameLocks noGrp="1"/>
          </p:cNvGraphicFramePr>
          <p:nvPr/>
        </p:nvGraphicFramePr>
        <p:xfrm>
          <a:off x="246742" y="2177143"/>
          <a:ext cx="8650516" cy="1785255"/>
        </p:xfrm>
        <a:graphic>
          <a:graphicData uri="http://schemas.openxmlformats.org/drawingml/2006/table">
            <a:tbl>
              <a:tblPr/>
              <a:tblGrid>
                <a:gridCol w="6670893">
                  <a:extLst>
                    <a:ext uri="{9D8B030D-6E8A-4147-A177-3AD203B41FA5}">
                      <a16:colId xmlns:a16="http://schemas.microsoft.com/office/drawing/2014/main" xmlns="" val="20000"/>
                    </a:ext>
                  </a:extLst>
                </a:gridCol>
                <a:gridCol w="1979623">
                  <a:extLst>
                    <a:ext uri="{9D8B030D-6E8A-4147-A177-3AD203B41FA5}">
                      <a16:colId xmlns:a16="http://schemas.microsoft.com/office/drawing/2014/main" xmlns="" val="20001"/>
                    </a:ext>
                  </a:extLst>
                </a:gridCol>
              </a:tblGrid>
              <a:tr h="357051">
                <a:tc>
                  <a:txBody>
                    <a:bodyPr/>
                    <a:lstStyle/>
                    <a:p>
                      <a:pPr>
                        <a:lnSpc>
                          <a:spcPct val="115000"/>
                        </a:lnSpc>
                        <a:spcAft>
                          <a:spcPts val="0"/>
                        </a:spcAft>
                        <a:tabLst>
                          <a:tab pos="4065905" algn="l"/>
                        </a:tabLst>
                      </a:pPr>
                      <a:r>
                        <a:rPr lang="it-IT" sz="1800" b="1" dirty="0">
                          <a:latin typeface="+mn-lt"/>
                          <a:ea typeface="Garamond"/>
                          <a:cs typeface="Times New Roman"/>
                        </a:rPr>
                        <a:t>Broodstock – male </a:t>
                      </a:r>
                      <a:r>
                        <a:rPr lang="it-IT" sz="1800" b="1" dirty="0" err="1">
                          <a:latin typeface="+mn-lt"/>
                          <a:ea typeface="Garamond"/>
                          <a:cs typeface="Times New Roman"/>
                        </a:rPr>
                        <a:t>individuals</a:t>
                      </a:r>
                      <a:r>
                        <a:rPr lang="it-IT" sz="1800" b="1" dirty="0">
                          <a:latin typeface="+mn-lt"/>
                          <a:ea typeface="Garamond"/>
                          <a:cs typeface="Times New Roman"/>
                        </a:rPr>
                        <a:t> (</a:t>
                      </a:r>
                      <a:r>
                        <a:rPr lang="it-IT" sz="1800" b="1" dirty="0" err="1">
                          <a:latin typeface="+mn-lt"/>
                          <a:ea typeface="Garamond"/>
                          <a:cs typeface="Times New Roman"/>
                        </a:rPr>
                        <a:t>artificially</a:t>
                      </a:r>
                      <a:r>
                        <a:rPr lang="it-IT" sz="1800" b="1" dirty="0">
                          <a:latin typeface="+mn-lt"/>
                          <a:ea typeface="Garamond"/>
                          <a:cs typeface="Times New Roman"/>
                        </a:rPr>
                        <a:t> </a:t>
                      </a:r>
                      <a:r>
                        <a:rPr lang="it-IT" sz="1800" b="1" dirty="0" err="1">
                          <a:latin typeface="+mn-lt"/>
                          <a:ea typeface="Garamond"/>
                          <a:cs typeface="Times New Roman"/>
                        </a:rPr>
                        <a:t>induced</a:t>
                      </a:r>
                      <a:r>
                        <a:rPr lang="it-IT" sz="1800" b="1" dirty="0">
                          <a:latin typeface="+mn-lt"/>
                          <a:ea typeface="Garamond"/>
                          <a:cs typeface="Times New Roman"/>
                        </a:rPr>
                        <a:t>/</a:t>
                      </a:r>
                      <a:r>
                        <a:rPr lang="it-IT" sz="1800" b="1" dirty="0" err="1">
                          <a:latin typeface="+mn-lt"/>
                          <a:ea typeface="Garamond"/>
                          <a:cs typeface="Times New Roman"/>
                        </a:rPr>
                        <a:t>reproduced</a:t>
                      </a:r>
                      <a:r>
                        <a:rPr lang="it-IT" sz="1800" b="1" dirty="0">
                          <a:latin typeface="+mn-lt"/>
                          <a:ea typeface="Garamond"/>
                          <a:cs typeface="Times New Roman"/>
                        </a:rPr>
                        <a:t>)</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065905" algn="l"/>
                        </a:tabLst>
                      </a:pPr>
                      <a:r>
                        <a:rPr lang="en-US" sz="1800" dirty="0">
                          <a:latin typeface="+mn-lt"/>
                          <a:ea typeface="Garamond"/>
                          <a:cs typeface="Times New Roman"/>
                        </a:rPr>
                        <a:t>9/9</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57051">
                <a:tc>
                  <a:txBody>
                    <a:bodyPr/>
                    <a:lstStyle/>
                    <a:p>
                      <a:pPr>
                        <a:lnSpc>
                          <a:spcPct val="115000"/>
                        </a:lnSpc>
                        <a:spcAft>
                          <a:spcPts val="0"/>
                        </a:spcAft>
                        <a:tabLst>
                          <a:tab pos="4065905" algn="l"/>
                        </a:tabLst>
                      </a:pPr>
                      <a:r>
                        <a:rPr lang="it-IT" sz="1800" b="1" dirty="0">
                          <a:latin typeface="+mn-lt"/>
                          <a:ea typeface="Garamond"/>
                          <a:cs typeface="Times New Roman"/>
                        </a:rPr>
                        <a:t>Broodstock – </a:t>
                      </a:r>
                      <a:r>
                        <a:rPr lang="it-IT" sz="1800" b="1" dirty="0" err="1">
                          <a:latin typeface="+mn-lt"/>
                          <a:ea typeface="Garamond"/>
                          <a:cs typeface="Times New Roman"/>
                        </a:rPr>
                        <a:t>female</a:t>
                      </a:r>
                      <a:r>
                        <a:rPr lang="it-IT" sz="1800" b="1" dirty="0">
                          <a:latin typeface="+mn-lt"/>
                          <a:ea typeface="Garamond"/>
                          <a:cs typeface="Times New Roman"/>
                        </a:rPr>
                        <a:t> </a:t>
                      </a:r>
                      <a:r>
                        <a:rPr lang="it-IT" sz="1800" b="1" dirty="0" err="1">
                          <a:latin typeface="+mn-lt"/>
                          <a:ea typeface="Garamond"/>
                          <a:cs typeface="Times New Roman"/>
                        </a:rPr>
                        <a:t>individuals</a:t>
                      </a:r>
                      <a:r>
                        <a:rPr lang="it-IT" sz="1800" b="1" dirty="0">
                          <a:latin typeface="+mn-lt"/>
                          <a:ea typeface="Garamond"/>
                          <a:cs typeface="Times New Roman"/>
                        </a:rPr>
                        <a:t> (</a:t>
                      </a:r>
                      <a:r>
                        <a:rPr lang="it-IT" sz="1800" b="1" dirty="0" err="1">
                          <a:latin typeface="+mn-lt"/>
                          <a:ea typeface="Garamond"/>
                          <a:cs typeface="Times New Roman"/>
                        </a:rPr>
                        <a:t>artificially</a:t>
                      </a:r>
                      <a:r>
                        <a:rPr lang="it-IT" sz="1800" b="1" dirty="0">
                          <a:latin typeface="+mn-lt"/>
                          <a:ea typeface="Garamond"/>
                          <a:cs typeface="Times New Roman"/>
                        </a:rPr>
                        <a:t> </a:t>
                      </a:r>
                      <a:r>
                        <a:rPr lang="it-IT" sz="1800" b="1" dirty="0" err="1">
                          <a:latin typeface="+mn-lt"/>
                          <a:ea typeface="Garamond"/>
                          <a:cs typeface="Times New Roman"/>
                        </a:rPr>
                        <a:t>induced</a:t>
                      </a:r>
                      <a:r>
                        <a:rPr lang="it-IT" sz="1800" b="1" dirty="0">
                          <a:latin typeface="+mn-lt"/>
                          <a:ea typeface="Garamond"/>
                          <a:cs typeface="Times New Roman"/>
                        </a:rPr>
                        <a:t>/</a:t>
                      </a:r>
                      <a:r>
                        <a:rPr lang="it-IT" sz="1800" b="1" dirty="0" err="1">
                          <a:latin typeface="+mn-lt"/>
                          <a:ea typeface="Garamond"/>
                          <a:cs typeface="Times New Roman"/>
                        </a:rPr>
                        <a:t>reproduced</a:t>
                      </a:r>
                      <a:r>
                        <a:rPr lang="it-IT" sz="1800" b="1" dirty="0">
                          <a:latin typeface="+mn-lt"/>
                          <a:ea typeface="Garamond"/>
                          <a:cs typeface="Times New Roman"/>
                        </a:rPr>
                        <a:t>)</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065905" algn="l"/>
                        </a:tabLst>
                      </a:pPr>
                      <a:r>
                        <a:rPr lang="en-US" sz="1800" dirty="0">
                          <a:latin typeface="+mn-lt"/>
                          <a:ea typeface="Garamond"/>
                          <a:cs typeface="Times New Roman"/>
                        </a:rPr>
                        <a:t>10/5</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57051">
                <a:tc>
                  <a:txBody>
                    <a:bodyPr/>
                    <a:lstStyle/>
                    <a:p>
                      <a:pPr>
                        <a:lnSpc>
                          <a:spcPct val="115000"/>
                        </a:lnSpc>
                        <a:spcAft>
                          <a:spcPts val="0"/>
                        </a:spcAft>
                        <a:tabLst>
                          <a:tab pos="4065905" algn="l"/>
                        </a:tabLst>
                      </a:pPr>
                      <a:r>
                        <a:rPr lang="it-IT" sz="1800" b="1" dirty="0">
                          <a:latin typeface="+mn-lt"/>
                          <a:ea typeface="Garamond"/>
                          <a:cs typeface="Times New Roman"/>
                        </a:rPr>
                        <a:t>Volume of </a:t>
                      </a:r>
                      <a:r>
                        <a:rPr lang="it-IT" sz="1800" b="1" dirty="0" err="1">
                          <a:latin typeface="+mn-lt"/>
                          <a:ea typeface="Garamond"/>
                          <a:cs typeface="Times New Roman"/>
                        </a:rPr>
                        <a:t>eggs</a:t>
                      </a:r>
                      <a:r>
                        <a:rPr lang="it-IT" sz="1800" b="1" dirty="0">
                          <a:latin typeface="+mn-lt"/>
                          <a:ea typeface="Garamond"/>
                          <a:cs typeface="Times New Roman"/>
                        </a:rPr>
                        <a:t> </a:t>
                      </a:r>
                      <a:r>
                        <a:rPr lang="it-IT" sz="1800" b="1" dirty="0" err="1">
                          <a:latin typeface="+mn-lt"/>
                          <a:ea typeface="Garamond"/>
                          <a:cs typeface="Times New Roman"/>
                        </a:rPr>
                        <a:t>produced</a:t>
                      </a:r>
                      <a:r>
                        <a:rPr lang="it-IT" sz="1800" b="1" dirty="0">
                          <a:latin typeface="+mn-lt"/>
                          <a:ea typeface="Garamond"/>
                          <a:cs typeface="Times New Roman"/>
                        </a:rPr>
                        <a:t> (</a:t>
                      </a:r>
                      <a:r>
                        <a:rPr lang="it-IT" sz="1800" b="1" dirty="0" err="1">
                          <a:latin typeface="+mn-lt"/>
                          <a:ea typeface="Garamond"/>
                          <a:cs typeface="Times New Roman"/>
                        </a:rPr>
                        <a:t>liters</a:t>
                      </a:r>
                      <a:r>
                        <a:rPr lang="it-IT" sz="1800" b="1" dirty="0">
                          <a:latin typeface="+mn-lt"/>
                          <a:ea typeface="Garamond"/>
                          <a:cs typeface="Times New Roman"/>
                        </a:rPr>
                        <a:t>)</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065905" algn="l"/>
                        </a:tabLst>
                      </a:pPr>
                      <a:r>
                        <a:rPr lang="en-US" sz="1800" dirty="0">
                          <a:latin typeface="+mn-lt"/>
                          <a:ea typeface="Garamond"/>
                          <a:cs typeface="Times New Roman"/>
                        </a:rPr>
                        <a:t>8</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57051">
                <a:tc>
                  <a:txBody>
                    <a:bodyPr/>
                    <a:lstStyle/>
                    <a:p>
                      <a:pPr>
                        <a:lnSpc>
                          <a:spcPct val="115000"/>
                        </a:lnSpc>
                        <a:spcAft>
                          <a:spcPts val="0"/>
                        </a:spcAft>
                        <a:tabLst>
                          <a:tab pos="4065905" algn="l"/>
                        </a:tabLst>
                      </a:pPr>
                      <a:r>
                        <a:rPr lang="it-IT" sz="1800" b="1" dirty="0" err="1">
                          <a:latin typeface="+mn-lt"/>
                          <a:ea typeface="Garamond"/>
                          <a:cs typeface="Times New Roman"/>
                        </a:rPr>
                        <a:t>Number</a:t>
                      </a:r>
                      <a:r>
                        <a:rPr lang="it-IT" sz="1800" b="1" dirty="0">
                          <a:latin typeface="+mn-lt"/>
                          <a:ea typeface="Garamond"/>
                          <a:cs typeface="Times New Roman"/>
                        </a:rPr>
                        <a:t> of </a:t>
                      </a:r>
                      <a:r>
                        <a:rPr lang="it-IT" sz="1800" b="1" dirty="0" err="1">
                          <a:latin typeface="+mn-lt"/>
                          <a:ea typeface="Garamond"/>
                          <a:cs typeface="Times New Roman"/>
                        </a:rPr>
                        <a:t>larvae</a:t>
                      </a:r>
                      <a:r>
                        <a:rPr lang="it-IT" sz="1800" b="1" dirty="0">
                          <a:latin typeface="+mn-lt"/>
                          <a:ea typeface="Garamond"/>
                          <a:cs typeface="Times New Roman"/>
                        </a:rPr>
                        <a:t> </a:t>
                      </a:r>
                      <a:r>
                        <a:rPr lang="it-IT" sz="1800" i="1" dirty="0">
                          <a:latin typeface="+mn-lt"/>
                          <a:ea typeface="Garamond"/>
                          <a:cs typeface="Times New Roman"/>
                        </a:rPr>
                        <a:t>(</a:t>
                      </a:r>
                      <a:r>
                        <a:rPr lang="it-IT" sz="1800" i="1" dirty="0" err="1">
                          <a:latin typeface="+mn-lt"/>
                          <a:ea typeface="Garamond"/>
                          <a:cs typeface="Times New Roman"/>
                        </a:rPr>
                        <a:t>estimated</a:t>
                      </a:r>
                      <a:r>
                        <a:rPr lang="it-IT" sz="1800" i="1" dirty="0">
                          <a:latin typeface="+mn-lt"/>
                          <a:ea typeface="Garamond"/>
                          <a:cs typeface="Times New Roman"/>
                        </a:rPr>
                        <a:t>)</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065905" algn="l"/>
                        </a:tabLst>
                      </a:pPr>
                      <a:r>
                        <a:rPr lang="en-US" sz="1800" dirty="0">
                          <a:latin typeface="+mn-lt"/>
                          <a:ea typeface="Garamond"/>
                          <a:cs typeface="Times New Roman"/>
                        </a:rPr>
                        <a:t>160.000</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57051">
                <a:tc>
                  <a:txBody>
                    <a:bodyPr/>
                    <a:lstStyle/>
                    <a:p>
                      <a:pPr>
                        <a:lnSpc>
                          <a:spcPct val="115000"/>
                        </a:lnSpc>
                        <a:spcAft>
                          <a:spcPts val="0"/>
                        </a:spcAft>
                        <a:tabLst>
                          <a:tab pos="4065905" algn="l"/>
                        </a:tabLst>
                      </a:pPr>
                      <a:r>
                        <a:rPr lang="it-IT" sz="1800" b="1" dirty="0" err="1">
                          <a:latin typeface="+mn-lt"/>
                          <a:ea typeface="Garamond"/>
                          <a:cs typeface="Times New Roman"/>
                        </a:rPr>
                        <a:t>Number</a:t>
                      </a:r>
                      <a:r>
                        <a:rPr lang="it-IT" sz="1800" b="1" dirty="0">
                          <a:latin typeface="+mn-lt"/>
                          <a:ea typeface="Garamond"/>
                          <a:cs typeface="Times New Roman"/>
                        </a:rPr>
                        <a:t> of </a:t>
                      </a:r>
                      <a:r>
                        <a:rPr lang="it-IT" sz="1800" b="1" dirty="0" err="1">
                          <a:latin typeface="+mn-lt"/>
                          <a:ea typeface="Garamond"/>
                          <a:cs typeface="Times New Roman"/>
                        </a:rPr>
                        <a:t>juveniles</a:t>
                      </a:r>
                      <a:r>
                        <a:rPr lang="it-IT" sz="1800" b="1" dirty="0">
                          <a:latin typeface="+mn-lt"/>
                          <a:ea typeface="Garamond"/>
                          <a:cs typeface="Times New Roman"/>
                        </a:rPr>
                        <a:t> </a:t>
                      </a:r>
                      <a:r>
                        <a:rPr lang="it-IT" sz="1800" b="1" dirty="0" err="1">
                          <a:latin typeface="+mn-lt"/>
                          <a:ea typeface="Garamond"/>
                          <a:cs typeface="Times New Roman"/>
                        </a:rPr>
                        <a:t>produced</a:t>
                      </a:r>
                      <a:r>
                        <a:rPr lang="it-IT" sz="1800" b="1" dirty="0">
                          <a:latin typeface="+mn-lt"/>
                          <a:ea typeface="Garamond"/>
                          <a:cs typeface="Times New Roman"/>
                        </a:rPr>
                        <a:t> </a:t>
                      </a:r>
                      <a:r>
                        <a:rPr lang="it-IT" sz="1800" i="1" dirty="0">
                          <a:latin typeface="+mn-lt"/>
                          <a:ea typeface="Garamond"/>
                          <a:cs typeface="Times New Roman"/>
                        </a:rPr>
                        <a:t>(October 2020 - </a:t>
                      </a:r>
                      <a:r>
                        <a:rPr lang="it-IT" sz="1800" i="1" dirty="0" err="1">
                          <a:latin typeface="+mn-lt"/>
                          <a:ea typeface="Garamond"/>
                          <a:cs typeface="Times New Roman"/>
                        </a:rPr>
                        <a:t>estimated</a:t>
                      </a:r>
                      <a:r>
                        <a:rPr lang="it-IT" sz="1800" i="1" dirty="0">
                          <a:latin typeface="+mn-lt"/>
                          <a:ea typeface="Garamond"/>
                          <a:cs typeface="Times New Roman"/>
                        </a:rPr>
                        <a:t>)</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065905" algn="l"/>
                        </a:tabLst>
                      </a:pPr>
                      <a:r>
                        <a:rPr lang="en-US" sz="1800" dirty="0">
                          <a:latin typeface="+mn-lt"/>
                          <a:ea typeface="Garamond"/>
                          <a:cs typeface="Times New Roman"/>
                        </a:rPr>
                        <a:t>8.000</a:t>
                      </a:r>
                      <a:endParaRPr lang="it-IT" sz="1800" dirty="0">
                        <a:latin typeface="+mn-lt"/>
                        <a:ea typeface="Garamond"/>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10" name="Immagine 9"/>
          <p:cNvPicPr/>
          <p:nvPr/>
        </p:nvPicPr>
        <p:blipFill>
          <a:blip r:embed="rId2" cstate="print">
            <a:extLst>
              <a:ext uri="{28A0092B-C50C-407E-A947-70E740481C1C}">
                <a14:useLocalDpi xmlns:a14="http://schemas.microsoft.com/office/drawing/2010/main"/>
              </a:ext>
            </a:extLst>
          </a:blip>
          <a:stretch>
            <a:fillRect/>
          </a:stretch>
        </p:blipFill>
        <p:spPr>
          <a:xfrm>
            <a:off x="5525010" y="4370047"/>
            <a:ext cx="3618990" cy="1898038"/>
          </a:xfrm>
          <a:prstGeom prst="rect">
            <a:avLst/>
          </a:prstGeom>
        </p:spPr>
      </p:pic>
      <p:pic>
        <p:nvPicPr>
          <p:cNvPr id="11" name="Immagine 10"/>
          <p:cNvPicPr/>
          <p:nvPr/>
        </p:nvPicPr>
        <p:blipFill>
          <a:blip r:embed="rId3" cstate="print">
            <a:extLst>
              <a:ext uri="{28A0092B-C50C-407E-A947-70E740481C1C}">
                <a14:useLocalDpi xmlns:a14="http://schemas.microsoft.com/office/drawing/2010/main"/>
              </a:ext>
            </a:extLst>
          </a:blip>
          <a:stretch>
            <a:fillRect/>
          </a:stretch>
        </p:blipFill>
        <p:spPr>
          <a:xfrm>
            <a:off x="3135086" y="4383313"/>
            <a:ext cx="2291125" cy="1892435"/>
          </a:xfrm>
          <a:prstGeom prst="rect">
            <a:avLst/>
          </a:prstGeom>
        </p:spPr>
      </p:pic>
      <p:pic>
        <p:nvPicPr>
          <p:cNvPr id="12" name="Immagine 11"/>
          <p:cNvPicPr/>
          <p:nvPr/>
        </p:nvPicPr>
        <p:blipFill>
          <a:blip r:embed="rId4" cstate="print">
            <a:extLst>
              <a:ext uri="{28A0092B-C50C-407E-A947-70E740481C1C}">
                <a14:useLocalDpi xmlns:a14="http://schemas.microsoft.com/office/drawing/2010/main"/>
              </a:ext>
            </a:extLst>
          </a:blip>
          <a:stretch>
            <a:fillRect/>
          </a:stretch>
        </p:blipFill>
        <p:spPr>
          <a:xfrm>
            <a:off x="1" y="4397829"/>
            <a:ext cx="3091542" cy="18924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AB30356-F33E-41EE-A41F-81B157BE0488}"/>
              </a:ext>
            </a:extLst>
          </p:cNvPr>
          <p:cNvSpPr>
            <a:spLocks noGrp="1"/>
          </p:cNvSpPr>
          <p:nvPr>
            <p:ph type="title"/>
          </p:nvPr>
        </p:nvSpPr>
        <p:spPr>
          <a:xfrm>
            <a:off x="457200" y="0"/>
            <a:ext cx="7531100" cy="901700"/>
          </a:xfrm>
        </p:spPr>
        <p:txBody>
          <a:bodyPr/>
          <a:lstStyle/>
          <a:p>
            <a:r>
              <a:rPr lang="it-IT" dirty="0">
                <a:solidFill>
                  <a:schemeClr val="bg1"/>
                </a:solidFill>
              </a:rPr>
              <a:t>Target </a:t>
            </a:r>
            <a:r>
              <a:rPr lang="it-IT" dirty="0" err="1">
                <a:solidFill>
                  <a:schemeClr val="bg1"/>
                </a:solidFill>
              </a:rPr>
              <a:t>species</a:t>
            </a:r>
            <a:r>
              <a:rPr lang="it-IT" dirty="0">
                <a:solidFill>
                  <a:schemeClr val="bg1"/>
                </a:solidFill>
              </a:rPr>
              <a:t>: </a:t>
            </a:r>
            <a:r>
              <a:rPr lang="it-IT" i="1" dirty="0">
                <a:solidFill>
                  <a:schemeClr val="bg1"/>
                </a:solidFill>
              </a:rPr>
              <a:t>Acipenser naccarii*</a:t>
            </a:r>
          </a:p>
        </p:txBody>
      </p:sp>
      <p:sp>
        <p:nvSpPr>
          <p:cNvPr id="3" name="Segnaposto contenuto 2">
            <a:extLst>
              <a:ext uri="{FF2B5EF4-FFF2-40B4-BE49-F238E27FC236}">
                <a16:creationId xmlns:a16="http://schemas.microsoft.com/office/drawing/2014/main" xmlns="" id="{C4B2D075-98C3-4972-ACE2-DD8CFA1613F4}"/>
              </a:ext>
            </a:extLst>
          </p:cNvPr>
          <p:cNvSpPr>
            <a:spLocks noGrp="1"/>
          </p:cNvSpPr>
          <p:nvPr>
            <p:ph idx="1"/>
          </p:nvPr>
        </p:nvSpPr>
        <p:spPr>
          <a:xfrm>
            <a:off x="203200" y="4975248"/>
            <a:ext cx="8617272" cy="1262064"/>
          </a:xfrm>
        </p:spPr>
        <p:txBody>
          <a:bodyPr>
            <a:normAutofit fontScale="92500" lnSpcReduction="10000"/>
          </a:bodyPr>
          <a:lstStyle/>
          <a:p>
            <a:pPr marL="0" indent="0">
              <a:spcBef>
                <a:spcPts val="0"/>
              </a:spcBef>
              <a:buNone/>
            </a:pPr>
            <a:r>
              <a:rPr lang="it-IT" sz="1600" b="1" u="sng" dirty="0"/>
              <a:t>NECESSARY ACTIONS:</a:t>
            </a:r>
          </a:p>
          <a:p>
            <a:pPr marL="0" indent="0">
              <a:spcBef>
                <a:spcPts val="0"/>
              </a:spcBef>
              <a:buNone/>
            </a:pPr>
            <a:r>
              <a:rPr lang="it-IT" sz="1600" b="1" dirty="0"/>
              <a:t>A.3 </a:t>
            </a:r>
            <a:r>
              <a:rPr lang="it-IT" sz="1600" dirty="0"/>
              <a:t>- </a:t>
            </a:r>
            <a:r>
              <a:rPr lang="en-US" sz="1600" dirty="0"/>
              <a:t>Proposal for establishing a new SAC for the protection of “Adriatic Sturgeon spawning sites”</a:t>
            </a:r>
          </a:p>
          <a:p>
            <a:pPr marL="0" indent="0" algn="just">
              <a:spcBef>
                <a:spcPts val="0"/>
              </a:spcBef>
              <a:buNone/>
            </a:pPr>
            <a:r>
              <a:rPr lang="en-US" sz="1600" b="1" dirty="0"/>
              <a:t>A.5 </a:t>
            </a:r>
            <a:r>
              <a:rPr lang="en-US" sz="1600" dirty="0"/>
              <a:t>- Consultations for the creation of a task force to protect </a:t>
            </a:r>
            <a:r>
              <a:rPr lang="en-US" sz="1600" i="1" dirty="0"/>
              <a:t>Acipenser naccari</a:t>
            </a:r>
            <a:r>
              <a:rPr lang="en-US" sz="1600" dirty="0"/>
              <a:t>i spawning site</a:t>
            </a:r>
          </a:p>
          <a:p>
            <a:pPr marL="0" indent="0">
              <a:spcBef>
                <a:spcPts val="0"/>
              </a:spcBef>
              <a:buNone/>
            </a:pPr>
            <a:r>
              <a:rPr lang="en-US" sz="1600" b="1" dirty="0"/>
              <a:t>E.2 </a:t>
            </a:r>
            <a:r>
              <a:rPr lang="en-US" sz="1600" dirty="0"/>
              <a:t>– Sub-action E2.1 – Training of the task force volunteers </a:t>
            </a:r>
            <a:endParaRPr lang="it-IT" sz="1600" dirty="0"/>
          </a:p>
          <a:p>
            <a:pPr marL="0" indent="0">
              <a:spcBef>
                <a:spcPts val="0"/>
              </a:spcBef>
              <a:buNone/>
            </a:pPr>
            <a:r>
              <a:rPr lang="en-US" sz="1600" b="1" dirty="0"/>
              <a:t>C.7 </a:t>
            </a:r>
            <a:r>
              <a:rPr lang="en-US" sz="1600" dirty="0"/>
              <a:t>- Active defense of </a:t>
            </a:r>
            <a:r>
              <a:rPr lang="en-US" sz="1600" i="1" dirty="0"/>
              <a:t>A. naccarii </a:t>
            </a:r>
            <a:r>
              <a:rPr lang="en-US" sz="1600" dirty="0"/>
              <a:t>spawning sites</a:t>
            </a:r>
          </a:p>
          <a:p>
            <a:pPr marL="0" indent="0">
              <a:spcBef>
                <a:spcPts val="0"/>
              </a:spcBef>
              <a:buNone/>
            </a:pPr>
            <a:r>
              <a:rPr lang="en-US" sz="1600" b="1" dirty="0"/>
              <a:t>D.6 </a:t>
            </a:r>
            <a:r>
              <a:rPr lang="en-US" sz="1600" dirty="0"/>
              <a:t>- Monitoring the efficacy of action C.7</a:t>
            </a:r>
          </a:p>
        </p:txBody>
      </p:sp>
      <p:pic>
        <p:nvPicPr>
          <p:cNvPr id="5" name="Immagine 4">
            <a:extLst>
              <a:ext uri="{FF2B5EF4-FFF2-40B4-BE49-F238E27FC236}">
                <a16:creationId xmlns:a16="http://schemas.microsoft.com/office/drawing/2014/main" xmlns="" id="{7D8C9747-CDD5-453F-9342-865F653DB6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787400"/>
            <a:ext cx="9143999" cy="2032000"/>
          </a:xfrm>
          <a:prstGeom prst="rect">
            <a:avLst/>
          </a:prstGeom>
        </p:spPr>
      </p:pic>
      <p:sp>
        <p:nvSpPr>
          <p:cNvPr id="7" name="CasellaDiTesto 6">
            <a:extLst>
              <a:ext uri="{FF2B5EF4-FFF2-40B4-BE49-F238E27FC236}">
                <a16:creationId xmlns:a16="http://schemas.microsoft.com/office/drawing/2014/main" xmlns="" id="{B7DE1558-3839-4044-92CC-C2088E72D16A}"/>
              </a:ext>
            </a:extLst>
          </p:cNvPr>
          <p:cNvSpPr txBox="1"/>
          <p:nvPr/>
        </p:nvSpPr>
        <p:spPr>
          <a:xfrm>
            <a:off x="203200" y="2841244"/>
            <a:ext cx="8737600" cy="2062103"/>
          </a:xfrm>
          <a:prstGeom prst="rect">
            <a:avLst/>
          </a:prstGeom>
          <a:noFill/>
        </p:spPr>
        <p:txBody>
          <a:bodyPr wrap="square">
            <a:spAutoFit/>
          </a:bodyPr>
          <a:lstStyle/>
          <a:p>
            <a:pPr marL="0" indent="0" algn="just">
              <a:buNone/>
            </a:pPr>
            <a:r>
              <a:rPr lang="it-IT" sz="1600" b="0" i="1" dirty="0">
                <a:solidFill>
                  <a:srgbClr val="212121"/>
                </a:solidFill>
                <a:latin typeface="+mj-lt"/>
                <a:cs typeface="Arial" panose="020B0604020202020204" pitchFamily="34" charset="0"/>
              </a:rPr>
              <a:t>Acipenser naccarii</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now</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classified</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as</a:t>
            </a:r>
            <a:r>
              <a:rPr lang="it-IT" sz="1600" b="0" dirty="0">
                <a:solidFill>
                  <a:srgbClr val="212121"/>
                </a:solidFill>
                <a:latin typeface="+mj-lt"/>
                <a:cs typeface="Arial" panose="020B0604020202020204" pitchFamily="34" charset="0"/>
              </a:rPr>
              <a:t> </a:t>
            </a:r>
            <a:r>
              <a:rPr lang="it-IT" sz="1600" b="0" dirty="0" err="1">
                <a:solidFill>
                  <a:srgbClr val="FF0000"/>
                </a:solidFill>
                <a:latin typeface="+mj-lt"/>
                <a:cs typeface="Arial" panose="020B0604020202020204" pitchFamily="34" charset="0"/>
              </a:rPr>
              <a:t>Critically</a:t>
            </a:r>
            <a:r>
              <a:rPr lang="it-IT" sz="1600" b="0" dirty="0">
                <a:solidFill>
                  <a:srgbClr val="FF0000"/>
                </a:solidFill>
                <a:latin typeface="+mj-lt"/>
                <a:cs typeface="Arial" panose="020B0604020202020204" pitchFamily="34" charset="0"/>
              </a:rPr>
              <a:t> </a:t>
            </a:r>
            <a:r>
              <a:rPr lang="it-IT" sz="1600" b="0" dirty="0" err="1">
                <a:solidFill>
                  <a:srgbClr val="FF0000"/>
                </a:solidFill>
                <a:latin typeface="+mj-lt"/>
                <a:cs typeface="Arial" panose="020B0604020202020204" pitchFamily="34" charset="0"/>
              </a:rPr>
              <a:t>Endangered</a:t>
            </a:r>
            <a:r>
              <a:rPr lang="it-IT" sz="1600" b="0" dirty="0">
                <a:solidFill>
                  <a:srgbClr val="FF0000"/>
                </a:solidFill>
                <a:latin typeface="+mj-lt"/>
                <a:cs typeface="Arial" panose="020B0604020202020204" pitchFamily="34" charset="0"/>
              </a:rPr>
              <a:t> (</a:t>
            </a:r>
            <a:r>
              <a:rPr lang="it-IT" sz="1600" b="0" dirty="0" err="1">
                <a:solidFill>
                  <a:srgbClr val="FF0000"/>
                </a:solidFill>
                <a:latin typeface="+mj-lt"/>
                <a:cs typeface="Arial" panose="020B0604020202020204" pitchFamily="34" charset="0"/>
              </a:rPr>
              <a:t>Possibly</a:t>
            </a:r>
            <a:r>
              <a:rPr lang="it-IT" sz="1600" b="0" dirty="0">
                <a:solidFill>
                  <a:srgbClr val="FF0000"/>
                </a:solidFill>
                <a:latin typeface="+mj-lt"/>
                <a:cs typeface="Arial" panose="020B0604020202020204" pitchFamily="34" charset="0"/>
              </a:rPr>
              <a:t> </a:t>
            </a:r>
            <a:r>
              <a:rPr lang="it-IT" sz="1600" b="0" dirty="0" err="1">
                <a:solidFill>
                  <a:srgbClr val="FF0000"/>
                </a:solidFill>
                <a:latin typeface="+mj-lt"/>
                <a:cs typeface="Arial" panose="020B0604020202020204" pitchFamily="34" charset="0"/>
              </a:rPr>
              <a:t>Extinct</a:t>
            </a:r>
            <a:r>
              <a:rPr lang="it-IT" sz="1600" b="0" dirty="0">
                <a:solidFill>
                  <a:srgbClr val="FF0000"/>
                </a:solidFill>
                <a:latin typeface="+mj-lt"/>
                <a:cs typeface="Arial" panose="020B0604020202020204" pitchFamily="34" charset="0"/>
              </a:rPr>
              <a:t>) </a:t>
            </a:r>
            <a:r>
              <a:rPr lang="it-IT" sz="1600" b="0" dirty="0">
                <a:solidFill>
                  <a:srgbClr val="212121"/>
                </a:solidFill>
                <a:latin typeface="+mj-lt"/>
                <a:cs typeface="Arial" panose="020B0604020202020204" pitchFamily="34" charset="0"/>
              </a:rPr>
              <a:t>by IUCN. </a:t>
            </a:r>
            <a:r>
              <a:rPr lang="it-IT" sz="1600" b="0" dirty="0" err="1">
                <a:solidFill>
                  <a:srgbClr val="212121"/>
                </a:solidFill>
                <a:latin typeface="+mj-lt"/>
                <a:cs typeface="Arial" panose="020B0604020202020204" pitchFamily="34" charset="0"/>
              </a:rPr>
              <a:t>Endemic</a:t>
            </a:r>
            <a:r>
              <a:rPr lang="it-IT" sz="1600" b="0" dirty="0">
                <a:solidFill>
                  <a:srgbClr val="212121"/>
                </a:solidFill>
                <a:latin typeface="+mj-lt"/>
                <a:cs typeface="Arial" panose="020B0604020202020204" pitchFamily="34" charset="0"/>
              </a:rPr>
              <a:t> of </a:t>
            </a:r>
            <a:r>
              <a:rPr lang="it-IT" sz="1600" b="0" dirty="0" err="1">
                <a:solidFill>
                  <a:srgbClr val="212121"/>
                </a:solidFill>
                <a:latin typeface="+mj-lt"/>
                <a:cs typeface="Arial" panose="020B0604020202020204" pitchFamily="34" charset="0"/>
              </a:rPr>
              <a:t>Adriatic</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basin</a:t>
            </a:r>
            <a:r>
              <a:rPr lang="it-IT" sz="1600" b="0" dirty="0">
                <a:solidFill>
                  <a:srgbClr val="212121"/>
                </a:solidFill>
                <a:latin typeface="+mj-lt"/>
                <a:cs typeface="Arial" panose="020B0604020202020204" pitchFamily="34" charset="0"/>
              </a:rPr>
              <a:t> (last update, 2011). The project </a:t>
            </a:r>
            <a:r>
              <a:rPr lang="it-IT" sz="1600" b="0" dirty="0" err="1">
                <a:solidFill>
                  <a:srgbClr val="212121"/>
                </a:solidFill>
                <a:latin typeface="+mj-lt"/>
                <a:cs typeface="Arial" panose="020B0604020202020204" pitchFamily="34" charset="0"/>
              </a:rPr>
              <a:t>arises</a:t>
            </a:r>
            <a:r>
              <a:rPr lang="it-IT" sz="1600" b="0" dirty="0">
                <a:solidFill>
                  <a:srgbClr val="212121"/>
                </a:solidFill>
                <a:latin typeface="+mj-lt"/>
                <a:cs typeface="Arial" panose="020B0604020202020204" pitchFamily="34" charset="0"/>
              </a:rPr>
              <a:t> from </a:t>
            </a:r>
            <a:r>
              <a:rPr lang="it-IT" sz="1600" b="0" dirty="0" err="1">
                <a:solidFill>
                  <a:srgbClr val="212121"/>
                </a:solidFill>
                <a:latin typeface="+mj-lt"/>
                <a:cs typeface="Arial" panose="020B0604020202020204" pitchFamily="34" charset="0"/>
              </a:rPr>
              <a:t>evidences</a:t>
            </a:r>
            <a:r>
              <a:rPr lang="it-IT" sz="1600" b="0" dirty="0">
                <a:solidFill>
                  <a:srgbClr val="212121"/>
                </a:solidFill>
                <a:latin typeface="+mj-lt"/>
                <a:cs typeface="Arial" panose="020B0604020202020204" pitchFamily="34" charset="0"/>
              </a:rPr>
              <a:t> of </a:t>
            </a:r>
            <a:r>
              <a:rPr lang="it-IT" sz="1600" b="0" dirty="0" err="1">
                <a:solidFill>
                  <a:srgbClr val="212121"/>
                </a:solidFill>
                <a:latin typeface="+mj-lt"/>
                <a:cs typeface="Arial" panose="020B0604020202020204" pitchFamily="34" charset="0"/>
              </a:rPr>
              <a:t>natural</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reproduction</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only</a:t>
            </a:r>
            <a:r>
              <a:rPr lang="it-IT" sz="1600" b="0" dirty="0">
                <a:solidFill>
                  <a:srgbClr val="212121"/>
                </a:solidFill>
                <a:latin typeface="+mj-lt"/>
                <a:cs typeface="Arial" panose="020B0604020202020204" pitchFamily="34" charset="0"/>
              </a:rPr>
              <a:t> in the </a:t>
            </a:r>
            <a:r>
              <a:rPr lang="it-IT" sz="1600" b="0" dirty="0" err="1">
                <a:solidFill>
                  <a:srgbClr val="212121"/>
                </a:solidFill>
                <a:latin typeface="+mj-lt"/>
                <a:cs typeface="Arial" panose="020B0604020202020204" pitchFamily="34" charset="0"/>
              </a:rPr>
              <a:t>lower</a:t>
            </a:r>
            <a:r>
              <a:rPr lang="it-IT" sz="1600" b="0" dirty="0">
                <a:solidFill>
                  <a:srgbClr val="212121"/>
                </a:solidFill>
                <a:latin typeface="+mj-lt"/>
                <a:cs typeface="Arial" panose="020B0604020202020204" pitchFamily="34" charset="0"/>
              </a:rPr>
              <a:t> stretch of Ticino </a:t>
            </a:r>
            <a:r>
              <a:rPr lang="it-IT" sz="1600" b="0" dirty="0" err="1">
                <a:solidFill>
                  <a:srgbClr val="212121"/>
                </a:solidFill>
                <a:latin typeface="+mj-lt"/>
                <a:cs typeface="Arial" panose="020B0604020202020204" pitchFamily="34" charset="0"/>
              </a:rPr>
              <a:t>river</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where</a:t>
            </a:r>
            <a:r>
              <a:rPr lang="it-IT" sz="1600" b="0" dirty="0">
                <a:solidFill>
                  <a:srgbClr val="212121"/>
                </a:solidFill>
                <a:latin typeface="+mj-lt"/>
                <a:cs typeface="Arial" panose="020B0604020202020204" pitchFamily="34" charset="0"/>
              </a:rPr>
              <a:t> a </a:t>
            </a:r>
            <a:r>
              <a:rPr lang="it-IT" sz="1600" b="0" dirty="0" err="1">
                <a:solidFill>
                  <a:srgbClr val="212121"/>
                </a:solidFill>
                <a:latin typeface="+mj-lt"/>
                <a:cs typeface="Arial" panose="020B0604020202020204" pitchFamily="34" charset="0"/>
              </a:rPr>
              <a:t>landlocked</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population</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was</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identified</a:t>
            </a:r>
            <a:r>
              <a:rPr lang="it-IT" sz="1600" b="0" dirty="0">
                <a:solidFill>
                  <a:srgbClr val="212121"/>
                </a:solidFill>
                <a:latin typeface="+mj-lt"/>
                <a:cs typeface="Arial" panose="020B0604020202020204" pitchFamily="34" charset="0"/>
              </a:rPr>
              <a:t> in 2009-2015. </a:t>
            </a:r>
            <a:r>
              <a:rPr lang="it-IT" sz="1600" b="0" dirty="0" err="1">
                <a:solidFill>
                  <a:srgbClr val="212121"/>
                </a:solidFill>
                <a:latin typeface="+mj-lt"/>
                <a:cs typeface="Arial" panose="020B0604020202020204" pitchFamily="34" charset="0"/>
              </a:rPr>
              <a:t>Meanwhile</a:t>
            </a:r>
            <a:r>
              <a:rPr lang="it-IT" sz="1600" b="0" dirty="0">
                <a:solidFill>
                  <a:srgbClr val="212121"/>
                </a:solidFill>
                <a:latin typeface="+mj-lt"/>
                <a:cs typeface="Arial" panose="020B0604020202020204" pitchFamily="34" charset="0"/>
              </a:rPr>
              <a:t>, in 2017, </a:t>
            </a:r>
            <a:r>
              <a:rPr lang="it-IT" sz="1600" b="0" dirty="0" err="1">
                <a:solidFill>
                  <a:srgbClr val="212121"/>
                </a:solidFill>
                <a:latin typeface="+mj-lt"/>
                <a:cs typeface="Arial" panose="020B0604020202020204" pitchFamily="34" charset="0"/>
              </a:rPr>
              <a:t>another</a:t>
            </a:r>
            <a:r>
              <a:rPr lang="it-IT" sz="1600" b="0" dirty="0">
                <a:solidFill>
                  <a:srgbClr val="212121"/>
                </a:solidFill>
                <a:latin typeface="+mj-lt"/>
                <a:cs typeface="Arial" panose="020B0604020202020204" pitchFamily="34" charset="0"/>
              </a:rPr>
              <a:t> LIFE Project (</a:t>
            </a:r>
            <a:r>
              <a:rPr lang="it-IT" sz="1600" b="0" dirty="0" err="1">
                <a:solidFill>
                  <a:srgbClr val="212121"/>
                </a:solidFill>
                <a:latin typeface="+mj-lt"/>
                <a:cs typeface="Arial" panose="020B0604020202020204" pitchFamily="34" charset="0"/>
              </a:rPr>
              <a:t>Con.Flu.Po</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definitely</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defragmented</a:t>
            </a:r>
            <a:r>
              <a:rPr lang="it-IT" sz="1600" b="0" dirty="0">
                <a:solidFill>
                  <a:srgbClr val="212121"/>
                </a:solidFill>
                <a:latin typeface="+mj-lt"/>
                <a:cs typeface="Arial" panose="020B0604020202020204" pitchFamily="34" charset="0"/>
              </a:rPr>
              <a:t> the Po River </a:t>
            </a:r>
            <a:r>
              <a:rPr lang="it-IT" sz="1600" b="0" dirty="0" err="1">
                <a:solidFill>
                  <a:srgbClr val="212121"/>
                </a:solidFill>
                <a:latin typeface="+mj-lt"/>
                <a:cs typeface="Arial" panose="020B0604020202020204" pitchFamily="34" charset="0"/>
              </a:rPr>
              <a:t>at</a:t>
            </a:r>
            <a:r>
              <a:rPr lang="it-IT" sz="1600" b="0" dirty="0">
                <a:solidFill>
                  <a:srgbClr val="212121"/>
                </a:solidFill>
                <a:latin typeface="+mj-lt"/>
                <a:cs typeface="Arial" panose="020B0604020202020204" pitchFamily="34" charset="0"/>
              </a:rPr>
              <a:t> Isola Serafini Dam (the </a:t>
            </a:r>
            <a:r>
              <a:rPr lang="it-IT" sz="1600" b="0" dirty="0" err="1">
                <a:solidFill>
                  <a:srgbClr val="212121"/>
                </a:solidFill>
                <a:latin typeface="+mj-lt"/>
                <a:cs typeface="Arial" panose="020B0604020202020204" pitchFamily="34" charset="0"/>
              </a:rPr>
              <a:t>reason</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why</a:t>
            </a:r>
            <a:r>
              <a:rPr lang="it-IT" sz="1600" b="0" dirty="0">
                <a:solidFill>
                  <a:srgbClr val="212121"/>
                </a:solidFill>
                <a:latin typeface="+mj-lt"/>
                <a:cs typeface="Arial" panose="020B0604020202020204" pitchFamily="34" charset="0"/>
              </a:rPr>
              <a:t> the </a:t>
            </a:r>
            <a:r>
              <a:rPr lang="it-IT" sz="1600" b="0" dirty="0" err="1">
                <a:solidFill>
                  <a:srgbClr val="212121"/>
                </a:solidFill>
                <a:latin typeface="+mj-lt"/>
                <a:cs typeface="Arial" panose="020B0604020202020204" pitchFamily="34" charset="0"/>
              </a:rPr>
              <a:t>population</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was</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landlocked</a:t>
            </a:r>
            <a:r>
              <a:rPr lang="it-IT" sz="1600" b="0" dirty="0">
                <a:solidFill>
                  <a:srgbClr val="212121"/>
                </a:solidFill>
                <a:latin typeface="+mj-lt"/>
                <a:cs typeface="Arial" panose="020B0604020202020204" pitchFamily="34" charset="0"/>
              </a:rPr>
              <a:t>»). </a:t>
            </a:r>
            <a:r>
              <a:rPr lang="it-IT" sz="1600" dirty="0" err="1">
                <a:solidFill>
                  <a:srgbClr val="212121"/>
                </a:solidFill>
                <a:latin typeface="+mj-lt"/>
                <a:cs typeface="Arial" panose="020B0604020202020204" pitchFamily="34" charset="0"/>
              </a:rPr>
              <a:t>Main</a:t>
            </a:r>
            <a:r>
              <a:rPr lang="it-IT" sz="1600" dirty="0">
                <a:solidFill>
                  <a:srgbClr val="212121"/>
                </a:solidFill>
                <a:latin typeface="+mj-lt"/>
                <a:cs typeface="Arial" panose="020B0604020202020204" pitchFamily="34" charset="0"/>
              </a:rPr>
              <a:t> </a:t>
            </a:r>
            <a:r>
              <a:rPr lang="it-IT" sz="1600" dirty="0" err="1">
                <a:solidFill>
                  <a:srgbClr val="212121"/>
                </a:solidFill>
                <a:latin typeface="+mj-lt"/>
                <a:cs typeface="Arial" panose="020B0604020202020204" pitchFamily="34" charset="0"/>
              </a:rPr>
              <a:t>threats</a:t>
            </a:r>
            <a:r>
              <a:rPr lang="it-IT" sz="1600" dirty="0">
                <a:solidFill>
                  <a:srgbClr val="212121"/>
                </a:solidFill>
                <a:latin typeface="+mj-lt"/>
                <a:cs typeface="Arial" panose="020B0604020202020204" pitchFamily="34" charset="0"/>
              </a:rPr>
              <a:t> </a:t>
            </a:r>
            <a:r>
              <a:rPr lang="it-IT" sz="1600" b="0" dirty="0">
                <a:solidFill>
                  <a:srgbClr val="212121"/>
                </a:solidFill>
                <a:latin typeface="+mj-lt"/>
                <a:cs typeface="Arial" panose="020B0604020202020204" pitchFamily="34" charset="0"/>
              </a:rPr>
              <a:t>to counter in the home range of the </a:t>
            </a:r>
            <a:r>
              <a:rPr lang="it-IT" sz="1600" b="0" dirty="0" err="1">
                <a:solidFill>
                  <a:srgbClr val="212121"/>
                </a:solidFill>
                <a:latin typeface="+mj-lt"/>
                <a:cs typeface="Arial" panose="020B0604020202020204" pitchFamily="34" charset="0"/>
              </a:rPr>
              <a:t>landlocked</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population</a:t>
            </a:r>
            <a:r>
              <a:rPr lang="it-IT" sz="1600" b="0" dirty="0">
                <a:solidFill>
                  <a:srgbClr val="212121"/>
                </a:solidFill>
                <a:latin typeface="+mj-lt"/>
                <a:cs typeface="Arial" panose="020B0604020202020204" pitchFamily="34" charset="0"/>
              </a:rPr>
              <a:t>: </a:t>
            </a:r>
          </a:p>
          <a:p>
            <a:pPr marL="342900" indent="-342900" algn="just">
              <a:buAutoNum type="arabicPeriod"/>
            </a:pPr>
            <a:r>
              <a:rPr lang="it-IT" sz="1600" b="0" dirty="0" err="1">
                <a:solidFill>
                  <a:srgbClr val="212121"/>
                </a:solidFill>
                <a:latin typeface="+mj-lt"/>
                <a:cs typeface="Arial" panose="020B0604020202020204" pitchFamily="34" charset="0"/>
              </a:rPr>
              <a:t>Predation</a:t>
            </a:r>
            <a:r>
              <a:rPr lang="it-IT" sz="1600" b="0" dirty="0">
                <a:solidFill>
                  <a:srgbClr val="212121"/>
                </a:solidFill>
                <a:latin typeface="+mj-lt"/>
                <a:cs typeface="Arial" panose="020B0604020202020204" pitchFamily="34" charset="0"/>
              </a:rPr>
              <a:t> and </a:t>
            </a:r>
            <a:r>
              <a:rPr lang="it-IT" sz="1600" b="0" dirty="0" err="1">
                <a:solidFill>
                  <a:srgbClr val="212121"/>
                </a:solidFill>
                <a:latin typeface="+mj-lt"/>
                <a:cs typeface="Arial" panose="020B0604020202020204" pitchFamily="34" charset="0"/>
              </a:rPr>
              <a:t>competition</a:t>
            </a:r>
            <a:r>
              <a:rPr lang="it-IT" sz="1600" b="0" dirty="0">
                <a:solidFill>
                  <a:srgbClr val="212121"/>
                </a:solidFill>
                <a:latin typeface="+mj-lt"/>
                <a:cs typeface="Arial" panose="020B0604020202020204" pitchFamily="34" charset="0"/>
              </a:rPr>
              <a:t> by </a:t>
            </a:r>
            <a:r>
              <a:rPr lang="it-IT" sz="1600" b="0" i="1" dirty="0" err="1">
                <a:solidFill>
                  <a:srgbClr val="212121"/>
                </a:solidFill>
                <a:latin typeface="+mj-lt"/>
                <a:cs typeface="Arial" panose="020B0604020202020204" pitchFamily="34" charset="0"/>
              </a:rPr>
              <a:t>Silurus</a:t>
            </a:r>
            <a:r>
              <a:rPr lang="it-IT" sz="1600" b="0" i="1" dirty="0">
                <a:solidFill>
                  <a:srgbClr val="212121"/>
                </a:solidFill>
                <a:latin typeface="+mj-lt"/>
                <a:cs typeface="Arial" panose="020B0604020202020204" pitchFamily="34" charset="0"/>
              </a:rPr>
              <a:t> </a:t>
            </a:r>
            <a:r>
              <a:rPr lang="it-IT" sz="1600" b="0" i="1" dirty="0" err="1">
                <a:solidFill>
                  <a:srgbClr val="212121"/>
                </a:solidFill>
                <a:latin typeface="+mj-lt"/>
                <a:cs typeface="Arial" panose="020B0604020202020204" pitchFamily="34" charset="0"/>
              </a:rPr>
              <a:t>glanis</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poaching</a:t>
            </a:r>
            <a:r>
              <a:rPr lang="it-IT" sz="1600" b="0" dirty="0">
                <a:solidFill>
                  <a:srgbClr val="212121"/>
                </a:solidFill>
                <a:latin typeface="+mj-lt"/>
                <a:cs typeface="Arial" panose="020B0604020202020204" pitchFamily="34" charset="0"/>
              </a:rPr>
              <a:t>;</a:t>
            </a:r>
          </a:p>
          <a:p>
            <a:pPr algn="just"/>
            <a:r>
              <a:rPr lang="it-IT" sz="1600" b="0" dirty="0">
                <a:solidFill>
                  <a:srgbClr val="212121"/>
                </a:solidFill>
                <a:latin typeface="+mj-lt"/>
                <a:cs typeface="Arial" panose="020B0604020202020204" pitchFamily="34" charset="0"/>
              </a:rPr>
              <a:t>2.    </a:t>
            </a:r>
            <a:r>
              <a:rPr lang="it-IT" sz="1600" b="0" dirty="0" err="1">
                <a:solidFill>
                  <a:srgbClr val="212121"/>
                </a:solidFill>
                <a:latin typeface="+mj-lt"/>
                <a:cs typeface="Arial" panose="020B0604020202020204" pitchFamily="34" charset="0"/>
              </a:rPr>
              <a:t>Insufficient</a:t>
            </a:r>
            <a:r>
              <a:rPr lang="it-IT" sz="1600" b="0" dirty="0">
                <a:solidFill>
                  <a:srgbClr val="212121"/>
                </a:solidFill>
                <a:latin typeface="+mj-lt"/>
                <a:cs typeface="Arial" panose="020B0604020202020204" pitchFamily="34" charset="0"/>
              </a:rPr>
              <a:t> </a:t>
            </a:r>
            <a:r>
              <a:rPr lang="it-IT" sz="1600" b="0" dirty="0" err="1">
                <a:solidFill>
                  <a:srgbClr val="212121"/>
                </a:solidFill>
                <a:latin typeface="+mj-lt"/>
                <a:cs typeface="Arial" panose="020B0604020202020204" pitchFamily="34" charset="0"/>
              </a:rPr>
              <a:t>protection</a:t>
            </a:r>
            <a:endParaRPr lang="it-IT" sz="1600" b="0" dirty="0">
              <a:solidFill>
                <a:srgbClr val="212121"/>
              </a:solidFill>
              <a:latin typeface="+mj-lt"/>
              <a:cs typeface="Arial" panose="020B0604020202020204" pitchFamily="34" charset="0"/>
            </a:endParaRPr>
          </a:p>
        </p:txBody>
      </p:sp>
      <p:pic>
        <p:nvPicPr>
          <p:cNvPr id="8" name="Immagine 7">
            <a:extLst>
              <a:ext uri="{FF2B5EF4-FFF2-40B4-BE49-F238E27FC236}">
                <a16:creationId xmlns:a16="http://schemas.microsoft.com/office/drawing/2014/main" xmlns="" id="{7B7046AF-7924-4475-B826-84A21E2455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96250" y="901700"/>
            <a:ext cx="939800" cy="939800"/>
          </a:xfrm>
          <a:prstGeom prst="rect">
            <a:avLst/>
          </a:prstGeom>
        </p:spPr>
      </p:pic>
    </p:spTree>
    <p:extLst>
      <p:ext uri="{BB962C8B-B14F-4D97-AF65-F5344CB8AC3E}">
        <p14:creationId xmlns:p14="http://schemas.microsoft.com/office/powerpoint/2010/main" val="393854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676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BAE06EF-B6F4-448F-AD67-C4851224EEE8}"/>
              </a:ext>
            </a:extLst>
          </p:cNvPr>
          <p:cNvSpPr>
            <a:spLocks noGrp="1"/>
          </p:cNvSpPr>
          <p:nvPr>
            <p:ph type="title"/>
          </p:nvPr>
        </p:nvSpPr>
        <p:spPr>
          <a:xfrm>
            <a:off x="100836" y="25902"/>
            <a:ext cx="6427316" cy="790575"/>
          </a:xfrm>
        </p:spPr>
        <p:txBody>
          <a:bodyPr/>
          <a:lstStyle/>
          <a:p>
            <a:r>
              <a:rPr lang="it-IT" sz="2200" dirty="0">
                <a:solidFill>
                  <a:schemeClr val="bg1"/>
                </a:solidFill>
              </a:rPr>
              <a:t>A.3 Action - </a:t>
            </a:r>
            <a:r>
              <a:rPr lang="en-US" sz="2200" dirty="0">
                <a:solidFill>
                  <a:schemeClr val="bg1"/>
                </a:solidFill>
              </a:rPr>
              <a:t>Proposal for establishing a new SAC for the protection of “Adriatic Sturgeon spawning sites”</a:t>
            </a:r>
            <a:endParaRPr lang="it-IT" sz="2200" dirty="0">
              <a:solidFill>
                <a:schemeClr val="bg1"/>
              </a:solidFill>
            </a:endParaRPr>
          </a:p>
        </p:txBody>
      </p:sp>
      <p:sp>
        <p:nvSpPr>
          <p:cNvPr id="4" name="Segnaposto piè di pagina 3">
            <a:extLst>
              <a:ext uri="{FF2B5EF4-FFF2-40B4-BE49-F238E27FC236}">
                <a16:creationId xmlns:a16="http://schemas.microsoft.com/office/drawing/2014/main" xmlns="" id="{574EBA14-3736-4E9C-8A7A-23D2B35FEAEC}"/>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sp>
        <p:nvSpPr>
          <p:cNvPr id="5" name="Segnaposto testo 2">
            <a:extLst>
              <a:ext uri="{FF2B5EF4-FFF2-40B4-BE49-F238E27FC236}">
                <a16:creationId xmlns:a16="http://schemas.microsoft.com/office/drawing/2014/main" xmlns="" id="{1FBAB589-894B-406C-8ECC-ADF3A0AAE048}"/>
              </a:ext>
            </a:extLst>
          </p:cNvPr>
          <p:cNvSpPr txBox="1">
            <a:spLocks/>
          </p:cNvSpPr>
          <p:nvPr/>
        </p:nvSpPr>
        <p:spPr>
          <a:xfrm>
            <a:off x="88900" y="927101"/>
            <a:ext cx="9019604" cy="25019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sz="1600" dirty="0" err="1">
                <a:solidFill>
                  <a:srgbClr val="58A7A4"/>
                </a:solidFill>
              </a:rPr>
              <a:t>Objectives</a:t>
            </a:r>
            <a:endParaRPr lang="it-IT" sz="1600" dirty="0">
              <a:solidFill>
                <a:srgbClr val="58A7A4"/>
              </a:solidFill>
            </a:endParaRPr>
          </a:p>
          <a:p>
            <a:pPr marL="0" indent="0" algn="l">
              <a:buNone/>
            </a:pPr>
            <a:r>
              <a:rPr lang="en-US" sz="1600" b="0" i="0" u="none" strike="noStrike" baseline="0" dirty="0">
                <a:latin typeface="DejaVuSans"/>
              </a:rPr>
              <a:t>The main objective of the Action is to maintain in the long term the optimal status of conservation of this stretch of Ticino River as breeding site for the species, designating a Natura 2000 site ad hoc, focused on the conservation of </a:t>
            </a:r>
            <a:r>
              <a:rPr lang="en-US" sz="1600" b="0" i="1" u="none" strike="noStrike" baseline="0" dirty="0">
                <a:latin typeface="DejaVuSans"/>
              </a:rPr>
              <a:t>A. naccarii</a:t>
            </a:r>
            <a:endParaRPr lang="it-IT" sz="1600" i="1" dirty="0">
              <a:solidFill>
                <a:srgbClr val="58A7A4"/>
              </a:solidFill>
            </a:endParaRPr>
          </a:p>
          <a:p>
            <a:pPr marL="0" indent="0">
              <a:buNone/>
            </a:pPr>
            <a:r>
              <a:rPr lang="it-IT" sz="1600" dirty="0" err="1">
                <a:solidFill>
                  <a:srgbClr val="58A7A4"/>
                </a:solidFill>
              </a:rPr>
              <a:t>Expected</a:t>
            </a:r>
            <a:r>
              <a:rPr lang="it-IT" sz="1600" dirty="0">
                <a:solidFill>
                  <a:srgbClr val="58A7A4"/>
                </a:solidFill>
              </a:rPr>
              <a:t> </a:t>
            </a:r>
            <a:r>
              <a:rPr lang="it-IT" sz="1600" dirty="0" err="1">
                <a:solidFill>
                  <a:srgbClr val="58A7A4"/>
                </a:solidFill>
              </a:rPr>
              <a:t>results</a:t>
            </a:r>
            <a:endParaRPr lang="it-IT" sz="1600" dirty="0">
              <a:solidFill>
                <a:srgbClr val="58A7A4"/>
              </a:solidFill>
            </a:endParaRPr>
          </a:p>
          <a:p>
            <a:pPr marL="0" indent="0">
              <a:buNone/>
            </a:pPr>
            <a:r>
              <a:rPr lang="it-IT" sz="1600" b="0" dirty="0"/>
              <a:t>The best strategy to counter </a:t>
            </a:r>
            <a:r>
              <a:rPr lang="it-IT" sz="1600" b="0" i="1" dirty="0" err="1"/>
              <a:t>Silurus</a:t>
            </a:r>
            <a:r>
              <a:rPr lang="it-IT" sz="1600" b="0" i="1" dirty="0"/>
              <a:t> </a:t>
            </a:r>
            <a:r>
              <a:rPr lang="it-IT" sz="1600" b="0" i="1" dirty="0" err="1"/>
              <a:t>glanis</a:t>
            </a:r>
            <a:r>
              <a:rPr lang="it-IT" sz="1600" b="0" dirty="0"/>
              <a:t> </a:t>
            </a:r>
            <a:r>
              <a:rPr lang="it-IT" sz="1600" b="0" dirty="0" err="1"/>
              <a:t>established</a:t>
            </a:r>
            <a:r>
              <a:rPr lang="it-IT" sz="1600" b="0" dirty="0"/>
              <a:t>.</a:t>
            </a:r>
          </a:p>
          <a:p>
            <a:pPr marL="0" indent="0">
              <a:buNone/>
            </a:pPr>
            <a:r>
              <a:rPr lang="it-IT" sz="1600" b="0" dirty="0"/>
              <a:t>The new </a:t>
            </a:r>
            <a:r>
              <a:rPr lang="it-IT" sz="1600" b="0" dirty="0" err="1"/>
              <a:t>proposed</a:t>
            </a:r>
            <a:r>
              <a:rPr lang="it-IT" sz="1600" b="0" dirty="0"/>
              <a:t> SCI </a:t>
            </a:r>
            <a:r>
              <a:rPr lang="it-IT" sz="1600" b="0" dirty="0" err="1"/>
              <a:t>characterized</a:t>
            </a:r>
            <a:r>
              <a:rPr lang="it-IT" sz="1600" b="0" dirty="0"/>
              <a:t> and </a:t>
            </a:r>
            <a:r>
              <a:rPr lang="it-IT" sz="1600" b="0" dirty="0" err="1"/>
              <a:t>described</a:t>
            </a:r>
            <a:r>
              <a:rPr lang="it-IT" sz="1600" b="0" dirty="0"/>
              <a:t> and </a:t>
            </a:r>
            <a:r>
              <a:rPr lang="it-IT" sz="1600" b="0" dirty="0" err="1"/>
              <a:t>all</a:t>
            </a:r>
            <a:r>
              <a:rPr lang="it-IT" sz="1600" b="0" dirty="0"/>
              <a:t> the technical </a:t>
            </a:r>
            <a:r>
              <a:rPr lang="it-IT" sz="1600" b="0" dirty="0" err="1"/>
              <a:t>necessary</a:t>
            </a:r>
            <a:r>
              <a:rPr lang="it-IT" sz="1600" b="0" dirty="0"/>
              <a:t> </a:t>
            </a:r>
            <a:r>
              <a:rPr lang="it-IT" sz="1600" b="0" dirty="0" err="1"/>
              <a:t>documents</a:t>
            </a:r>
            <a:r>
              <a:rPr lang="it-IT" sz="1600" b="0" dirty="0"/>
              <a:t> for the </a:t>
            </a:r>
            <a:r>
              <a:rPr lang="it-IT" sz="1600" b="0" dirty="0" err="1"/>
              <a:t>approval</a:t>
            </a:r>
            <a:r>
              <a:rPr lang="it-IT" sz="1600" b="0" dirty="0"/>
              <a:t> </a:t>
            </a:r>
            <a:r>
              <a:rPr lang="it-IT" sz="1600" b="0" dirty="0" err="1"/>
              <a:t>process</a:t>
            </a:r>
            <a:r>
              <a:rPr lang="it-IT" sz="1600" b="0" dirty="0"/>
              <a:t> of the new SAC </a:t>
            </a:r>
            <a:r>
              <a:rPr lang="it-IT" sz="1600" b="0" dirty="0" err="1"/>
              <a:t>prepared</a:t>
            </a:r>
            <a:r>
              <a:rPr lang="it-IT" sz="1600" b="0" dirty="0"/>
              <a:t>; the </a:t>
            </a:r>
            <a:r>
              <a:rPr lang="it-IT" sz="1600" b="0" dirty="0" err="1"/>
              <a:t>approval</a:t>
            </a:r>
            <a:r>
              <a:rPr lang="it-IT" sz="1600" b="0" dirty="0"/>
              <a:t> </a:t>
            </a:r>
            <a:r>
              <a:rPr lang="it-IT" sz="1600" b="0" dirty="0" err="1"/>
              <a:t>process</a:t>
            </a:r>
            <a:r>
              <a:rPr lang="it-IT" sz="1600" b="0" dirty="0"/>
              <a:t> </a:t>
            </a:r>
            <a:r>
              <a:rPr lang="it-IT" sz="1600" b="0" dirty="0" err="1"/>
              <a:t>engaged</a:t>
            </a:r>
            <a:r>
              <a:rPr lang="it-IT" sz="1600" b="0" dirty="0"/>
              <a:t> </a:t>
            </a:r>
            <a:r>
              <a:rPr lang="it-IT" sz="1600" b="0" dirty="0" err="1"/>
              <a:t>till</a:t>
            </a:r>
            <a:r>
              <a:rPr lang="it-IT" sz="1600" b="0" dirty="0"/>
              <a:t> the </a:t>
            </a:r>
            <a:r>
              <a:rPr lang="it-IT" sz="1600" b="0" dirty="0" err="1"/>
              <a:t>submission</a:t>
            </a:r>
            <a:r>
              <a:rPr lang="it-IT" sz="1600" b="0" dirty="0"/>
              <a:t> of the institution of the new SAC to the EC.</a:t>
            </a:r>
          </a:p>
          <a:p>
            <a:pPr marL="0" indent="0">
              <a:buNone/>
            </a:pPr>
            <a:endParaRPr lang="it-IT" sz="1600" b="0" dirty="0"/>
          </a:p>
        </p:txBody>
      </p:sp>
      <p:sp>
        <p:nvSpPr>
          <p:cNvPr id="6" name="Segnaposto testo 2">
            <a:extLst>
              <a:ext uri="{FF2B5EF4-FFF2-40B4-BE49-F238E27FC236}">
                <a16:creationId xmlns:a16="http://schemas.microsoft.com/office/drawing/2014/main" xmlns="" id="{83309786-96BE-4695-8296-376468A5FF10}"/>
              </a:ext>
            </a:extLst>
          </p:cNvPr>
          <p:cNvSpPr txBox="1">
            <a:spLocks/>
          </p:cNvSpPr>
          <p:nvPr/>
        </p:nvSpPr>
        <p:spPr>
          <a:xfrm>
            <a:off x="1" y="3489508"/>
            <a:ext cx="9144000" cy="292815"/>
          </a:xfrm>
          <a:prstGeom prst="rect">
            <a:avLst/>
          </a:prstGeom>
          <a:solidFill>
            <a:srgbClr val="58A7A4"/>
          </a:solid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sz="1600" dirty="0">
                <a:solidFill>
                  <a:schemeClr val="bg1"/>
                </a:solidFill>
              </a:rPr>
              <a:t>Milestones </a:t>
            </a:r>
          </a:p>
        </p:txBody>
      </p:sp>
      <p:sp>
        <p:nvSpPr>
          <p:cNvPr id="7" name="Segnaposto testo 2">
            <a:extLst>
              <a:ext uri="{FF2B5EF4-FFF2-40B4-BE49-F238E27FC236}">
                <a16:creationId xmlns:a16="http://schemas.microsoft.com/office/drawing/2014/main" xmlns="" id="{C0AFD126-79D9-4605-89B6-655B3FC289CF}"/>
              </a:ext>
            </a:extLst>
          </p:cNvPr>
          <p:cNvSpPr txBox="1">
            <a:spLocks/>
          </p:cNvSpPr>
          <p:nvPr/>
        </p:nvSpPr>
        <p:spPr>
          <a:xfrm>
            <a:off x="0" y="5026923"/>
            <a:ext cx="9144000" cy="281678"/>
          </a:xfrm>
          <a:prstGeom prst="rect">
            <a:avLst/>
          </a:prstGeom>
          <a:solidFill>
            <a:srgbClr val="58A7A4"/>
          </a:solidFill>
        </p:spPr>
        <p:txBody>
          <a:bodyPr/>
          <a:lstStyle>
            <a:defPPr>
              <a:defRPr lang="it-IT"/>
            </a:defPPr>
            <a:lvl1pPr marL="0" indent="0" eaLnBrk="0" hangingPunct="0">
              <a:spcBef>
                <a:spcPct val="20000"/>
              </a:spcBef>
              <a:buFont typeface="Arial" charset="0"/>
              <a:buNone/>
              <a:defRPr sz="1600">
                <a:solidFill>
                  <a:schemeClr val="bg1"/>
                </a:solidFill>
                <a:latin typeface="+mn-lt"/>
              </a:defRPr>
            </a:lvl1pPr>
            <a:lvl2pPr marL="742950" indent="-285750" eaLnBrk="0" hangingPunct="0">
              <a:spcBef>
                <a:spcPct val="20000"/>
              </a:spcBef>
              <a:buFont typeface="Arial" charset="0"/>
              <a:buChar char="–"/>
              <a:defRPr sz="2800">
                <a:solidFill>
                  <a:schemeClr val="tx1"/>
                </a:solidFill>
                <a:latin typeface="+mn-lt"/>
              </a:defRPr>
            </a:lvl2pPr>
            <a:lvl3pPr marL="1143000" indent="-228600" eaLnBrk="0" hangingPunct="0">
              <a:spcBef>
                <a:spcPct val="20000"/>
              </a:spcBef>
              <a:buFont typeface="Arial" charset="0"/>
              <a:buChar char="•"/>
              <a:defRPr>
                <a:solidFill>
                  <a:schemeClr val="tx1"/>
                </a:solidFill>
                <a:latin typeface="+mn-lt"/>
              </a:defRPr>
            </a:lvl3pPr>
            <a:lvl4pPr marL="1600200" indent="-228600" eaLnBrk="0" hangingPunct="0">
              <a:spcBef>
                <a:spcPct val="20000"/>
              </a:spcBef>
              <a:buFont typeface="Arial" charset="0"/>
              <a:buChar char="–"/>
              <a:defRPr sz="2000">
                <a:solidFill>
                  <a:schemeClr val="tx1"/>
                </a:solidFill>
                <a:latin typeface="+mn-lt"/>
              </a:defRPr>
            </a:lvl4pPr>
            <a:lvl5pPr marL="2057400" indent="-228600" eaLnBrk="0" hangingPunct="0">
              <a:spcBef>
                <a:spcPct val="20000"/>
              </a:spcBef>
              <a:buFont typeface="Arial" charset="0"/>
              <a:buChar char="»"/>
              <a:defRPr sz="2000">
                <a:solidFill>
                  <a:schemeClr val="tx1"/>
                </a:solidFill>
                <a:latin typeface="+mn-lt"/>
              </a:defRPr>
            </a:lvl5pPr>
            <a:lvl6pPr marL="2514600" indent="-228600">
              <a:spcBef>
                <a:spcPct val="20000"/>
              </a:spcBef>
              <a:buFont typeface="Arial" panose="020B0604020202020204" pitchFamily="34" charset="0"/>
              <a:buChar char="•"/>
              <a:defRPr sz="2000">
                <a:solidFill>
                  <a:schemeClr val="tx1"/>
                </a:solidFill>
                <a:latin typeface="+mn-lt"/>
              </a:defRPr>
            </a:lvl6pPr>
            <a:lvl7pPr marL="2971800" indent="-228600">
              <a:spcBef>
                <a:spcPct val="20000"/>
              </a:spcBef>
              <a:buFont typeface="Arial" panose="020B0604020202020204" pitchFamily="34" charset="0"/>
              <a:buChar char="•"/>
              <a:defRPr sz="2000">
                <a:solidFill>
                  <a:schemeClr val="tx1"/>
                </a:solidFill>
                <a:latin typeface="+mn-lt"/>
              </a:defRPr>
            </a:lvl7pPr>
            <a:lvl8pPr marL="3429000" indent="-228600">
              <a:spcBef>
                <a:spcPct val="20000"/>
              </a:spcBef>
              <a:buFont typeface="Arial" panose="020B0604020202020204" pitchFamily="34" charset="0"/>
              <a:buChar char="•"/>
              <a:defRPr sz="2000">
                <a:solidFill>
                  <a:schemeClr val="tx1"/>
                </a:solidFill>
                <a:latin typeface="+mn-lt"/>
              </a:defRPr>
            </a:lvl8pPr>
            <a:lvl9pPr marL="3886200" indent="-228600">
              <a:spcBef>
                <a:spcPct val="20000"/>
              </a:spcBef>
              <a:buFont typeface="Arial" panose="020B0604020202020204" pitchFamily="34" charset="0"/>
              <a:buChar char="•"/>
              <a:defRPr sz="2000">
                <a:solidFill>
                  <a:schemeClr val="tx1"/>
                </a:solidFill>
                <a:latin typeface="+mn-lt"/>
              </a:defRPr>
            </a:lvl9pPr>
          </a:lstStyle>
          <a:p>
            <a:r>
              <a:rPr lang="it-IT" dirty="0"/>
              <a:t>Deliverables</a:t>
            </a:r>
          </a:p>
        </p:txBody>
      </p:sp>
      <p:graphicFrame>
        <p:nvGraphicFramePr>
          <p:cNvPr id="11" name="Tabella 10">
            <a:extLst>
              <a:ext uri="{FF2B5EF4-FFF2-40B4-BE49-F238E27FC236}">
                <a16:creationId xmlns:a16="http://schemas.microsoft.com/office/drawing/2014/main" xmlns="" id="{D9B971F3-AE91-4551-B84B-466EC338C3EB}"/>
              </a:ext>
            </a:extLst>
          </p:cNvPr>
          <p:cNvGraphicFramePr>
            <a:graphicFrameLocks noGrp="1"/>
          </p:cNvGraphicFramePr>
          <p:nvPr/>
        </p:nvGraphicFramePr>
        <p:xfrm>
          <a:off x="0" y="5466448"/>
          <a:ext cx="9144000" cy="668655"/>
        </p:xfrm>
        <a:graphic>
          <a:graphicData uri="http://schemas.openxmlformats.org/drawingml/2006/table">
            <a:tbl>
              <a:tblPr firstRow="1" firstCol="1" bandRow="1">
                <a:tableStyleId>{2D5ABB26-0587-4C30-8999-92F81FD0307C}</a:tableStyleId>
              </a:tblPr>
              <a:tblGrid>
                <a:gridCol w="6273800">
                  <a:extLst>
                    <a:ext uri="{9D8B030D-6E8A-4147-A177-3AD203B41FA5}">
                      <a16:colId xmlns:a16="http://schemas.microsoft.com/office/drawing/2014/main" xmlns="" val="145843498"/>
                    </a:ext>
                  </a:extLst>
                </a:gridCol>
                <a:gridCol w="1524000">
                  <a:extLst>
                    <a:ext uri="{9D8B030D-6E8A-4147-A177-3AD203B41FA5}">
                      <a16:colId xmlns:a16="http://schemas.microsoft.com/office/drawing/2014/main" xmlns="" val="2462444391"/>
                    </a:ext>
                  </a:extLst>
                </a:gridCol>
                <a:gridCol w="1346200">
                  <a:extLst>
                    <a:ext uri="{9D8B030D-6E8A-4147-A177-3AD203B41FA5}">
                      <a16:colId xmlns:a16="http://schemas.microsoft.com/office/drawing/2014/main" xmlns="" val="1023445174"/>
                    </a:ext>
                  </a:extLst>
                </a:gridCol>
              </a:tblGrid>
              <a:tr h="219967">
                <a:tc>
                  <a:txBody>
                    <a:bodyPr/>
                    <a:lstStyle/>
                    <a:p>
                      <a:pPr algn="l" fontAlgn="b"/>
                      <a:r>
                        <a:rPr lang="it-IT" sz="1400" b="1" u="none" strike="noStrike" dirty="0" err="1">
                          <a:effectLst/>
                        </a:rPr>
                        <a:t>Description</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Foreseen</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Actual</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1879541"/>
                  </a:ext>
                </a:extLst>
              </a:tr>
              <a:tr h="137049">
                <a:tc>
                  <a:txBody>
                    <a:bodyPr/>
                    <a:lstStyle/>
                    <a:p>
                      <a:pPr algn="l" fontAlgn="b"/>
                      <a:r>
                        <a:rPr lang="en-US" sz="1400" u="none" strike="noStrike" dirty="0">
                          <a:effectLst/>
                        </a:rPr>
                        <a:t>All the formal acts tracing the </a:t>
                      </a:r>
                      <a:r>
                        <a:rPr lang="en-US" sz="1400" u="none" strike="noStrike" dirty="0" err="1">
                          <a:effectLst/>
                        </a:rPr>
                        <a:t>iter</a:t>
                      </a:r>
                      <a:r>
                        <a:rPr lang="en-US" sz="1400" u="none" strike="noStrike" dirty="0">
                          <a:effectLst/>
                        </a:rPr>
                        <a:t> of approval faced</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u="none" strike="noStrike" dirty="0">
                          <a:effectLst/>
                        </a:rPr>
                        <a:t>12/2018</a:t>
                      </a:r>
                      <a:endParaRPr lang="it-IT"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12/2020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843284"/>
                  </a:ext>
                </a:extLst>
              </a:tr>
              <a:tr h="137049">
                <a:tc>
                  <a:txBody>
                    <a:bodyPr/>
                    <a:lstStyle/>
                    <a:p>
                      <a:pPr algn="l" fontAlgn="b"/>
                      <a:r>
                        <a:rPr lang="en-US" sz="1400" b="0" i="0" u="none" strike="noStrike" dirty="0">
                          <a:solidFill>
                            <a:srgbClr val="000000"/>
                          </a:solidFill>
                          <a:effectLst/>
                          <a:latin typeface="Calibri" panose="020F0502020204030204" pitchFamily="34" charset="0"/>
                        </a:rPr>
                        <a:t>Standard form of the proposed SAC</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u="none" strike="noStrike" dirty="0">
                          <a:effectLst/>
                        </a:rPr>
                        <a:t>12/2018</a:t>
                      </a:r>
                      <a:endParaRPr lang="it-IT"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Calibri" panose="020F0502020204030204" pitchFamily="34" charset="0"/>
                        </a:rPr>
                        <a:t>12/2020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475340854"/>
                  </a:ext>
                </a:extLst>
              </a:tr>
            </a:tbl>
          </a:graphicData>
        </a:graphic>
      </p:graphicFrame>
      <p:graphicFrame>
        <p:nvGraphicFramePr>
          <p:cNvPr id="12" name="Tabella 11">
            <a:extLst>
              <a:ext uri="{FF2B5EF4-FFF2-40B4-BE49-F238E27FC236}">
                <a16:creationId xmlns:a16="http://schemas.microsoft.com/office/drawing/2014/main" xmlns="" id="{CA292901-2002-4296-9280-0F01659D0C7F}"/>
              </a:ext>
            </a:extLst>
          </p:cNvPr>
          <p:cNvGraphicFramePr>
            <a:graphicFrameLocks noGrp="1"/>
          </p:cNvGraphicFramePr>
          <p:nvPr/>
        </p:nvGraphicFramePr>
        <p:xfrm>
          <a:off x="0" y="3864912"/>
          <a:ext cx="9144000" cy="882015"/>
        </p:xfrm>
        <a:graphic>
          <a:graphicData uri="http://schemas.openxmlformats.org/drawingml/2006/table">
            <a:tbl>
              <a:tblPr firstRow="1" firstCol="1" bandRow="1">
                <a:tableStyleId>{2D5ABB26-0587-4C30-8999-92F81FD0307C}</a:tableStyleId>
              </a:tblPr>
              <a:tblGrid>
                <a:gridCol w="6273800">
                  <a:extLst>
                    <a:ext uri="{9D8B030D-6E8A-4147-A177-3AD203B41FA5}">
                      <a16:colId xmlns:a16="http://schemas.microsoft.com/office/drawing/2014/main" xmlns="" val="145843498"/>
                    </a:ext>
                  </a:extLst>
                </a:gridCol>
                <a:gridCol w="1562100">
                  <a:extLst>
                    <a:ext uri="{9D8B030D-6E8A-4147-A177-3AD203B41FA5}">
                      <a16:colId xmlns:a16="http://schemas.microsoft.com/office/drawing/2014/main" xmlns="" val="2462444391"/>
                    </a:ext>
                  </a:extLst>
                </a:gridCol>
                <a:gridCol w="1308100">
                  <a:extLst>
                    <a:ext uri="{9D8B030D-6E8A-4147-A177-3AD203B41FA5}">
                      <a16:colId xmlns:a16="http://schemas.microsoft.com/office/drawing/2014/main" xmlns="" val="1023445174"/>
                    </a:ext>
                  </a:extLst>
                </a:gridCol>
              </a:tblGrid>
              <a:tr h="219967">
                <a:tc>
                  <a:txBody>
                    <a:bodyPr/>
                    <a:lstStyle/>
                    <a:p>
                      <a:pPr algn="l" fontAlgn="b"/>
                      <a:r>
                        <a:rPr lang="it-IT" sz="1400" b="1" u="none" strike="noStrike" dirty="0" err="1">
                          <a:effectLst/>
                        </a:rPr>
                        <a:t>Description</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Foreseen</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Actual</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1879541"/>
                  </a:ext>
                </a:extLst>
              </a:tr>
              <a:tr h="219967">
                <a:tc>
                  <a:txBody>
                    <a:bodyPr/>
                    <a:lstStyle/>
                    <a:p>
                      <a:pPr algn="l" fontAlgn="b"/>
                      <a:r>
                        <a:rPr lang="en-US" sz="1400" u="none" strike="noStrike" dirty="0">
                          <a:effectLst/>
                        </a:rPr>
                        <a:t>Institution of the new proposed SAC "Adriatic Sturgeon spawning site" approved by</a:t>
                      </a:r>
                    </a:p>
                    <a:p>
                      <a:pPr algn="l" fontAlgn="b"/>
                      <a:r>
                        <a:rPr lang="en-US" sz="1400" u="none" strike="noStrike" dirty="0" err="1">
                          <a:effectLst/>
                        </a:rPr>
                        <a:t>Regione</a:t>
                      </a:r>
                      <a:r>
                        <a:rPr lang="en-US" sz="1400" u="none" strike="noStrike" dirty="0">
                          <a:effectLst/>
                        </a:rPr>
                        <a:t> </a:t>
                      </a:r>
                      <a:r>
                        <a:rPr lang="en-US" sz="1400" u="none" strike="noStrike" dirty="0" err="1">
                          <a:effectLst/>
                        </a:rPr>
                        <a:t>Lombardia</a:t>
                      </a:r>
                      <a:r>
                        <a:rPr lang="en-US" sz="1400" u="none" strike="noStrike" dirty="0">
                          <a:effectLst/>
                        </a:rPr>
                        <a:t> and presented to MATTM</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u="none" strike="noStrike" dirty="0">
                          <a:effectLst/>
                        </a:rPr>
                        <a:t>12/2018</a:t>
                      </a:r>
                      <a:endParaRPr lang="it-IT"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12/2020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843284"/>
                  </a:ext>
                </a:extLst>
              </a:tr>
              <a:tr h="219967">
                <a:tc>
                  <a:txBody>
                    <a:bodyPr/>
                    <a:lstStyle/>
                    <a:p>
                      <a:pPr algn="l" fontAlgn="b"/>
                      <a:r>
                        <a:rPr lang="en-US" sz="1400" b="0" i="0" u="none" strike="noStrike" dirty="0">
                          <a:solidFill>
                            <a:srgbClr val="000000"/>
                          </a:solidFill>
                          <a:effectLst/>
                          <a:latin typeface="Calibri" panose="020F0502020204030204" pitchFamily="34" charset="0"/>
                        </a:rPr>
                        <a:t>Proposal of institution of the new SAC submitted by the MATTM to EC</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200" u="none" strike="noStrike" dirty="0">
                          <a:effectLst/>
                        </a:rPr>
                        <a:t>10/2020</a:t>
                      </a:r>
                      <a:endParaRPr lang="it-IT" sz="12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784240669"/>
                  </a:ext>
                </a:extLst>
              </a:tr>
            </a:tbl>
          </a:graphicData>
        </a:graphic>
      </p:graphicFrame>
    </p:spTree>
    <p:extLst>
      <p:ext uri="{BB962C8B-B14F-4D97-AF65-F5344CB8AC3E}">
        <p14:creationId xmlns:p14="http://schemas.microsoft.com/office/powerpoint/2010/main" val="1137421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a:extLst>
              <a:ext uri="{FF2B5EF4-FFF2-40B4-BE49-F238E27FC236}">
                <a16:creationId xmlns:a16="http://schemas.microsoft.com/office/drawing/2014/main" xmlns="" id="{6A88DE5C-EFFA-4E28-8661-DC37EC5ABF81}"/>
              </a:ext>
            </a:extLst>
          </p:cNvPr>
          <p:cNvSpPr txBox="1">
            <a:spLocks/>
          </p:cNvSpPr>
          <p:nvPr/>
        </p:nvSpPr>
        <p:spPr>
          <a:xfrm>
            <a:off x="4689010" y="3865303"/>
            <a:ext cx="4454990" cy="2304144"/>
          </a:xfrm>
          <a:prstGeom prst="rect">
            <a:avLst/>
          </a:prstGeom>
          <a:solidFill>
            <a:schemeClr val="accent5">
              <a:lumMod val="20000"/>
              <a:lumOff val="80000"/>
            </a:schemeClr>
          </a:solidFill>
        </p:spPr>
        <p:txBody>
          <a:bodyPr wrap="square">
            <a:noAutofit/>
          </a:bodyPr>
          <a:lstStyle/>
          <a:p>
            <a:r>
              <a:rPr lang="it-IT" sz="1100" dirty="0">
                <a:solidFill>
                  <a:schemeClr val="tx1"/>
                </a:solidFill>
                <a:cs typeface="Times New Roman" panose="02020603050405020304" pitchFamily="18" charset="0"/>
              </a:rPr>
              <a:t>NOCTURNAL DIRECT OBSERVATIONS FROM THE BOAT WITH A SPOTLIGHT:</a:t>
            </a:r>
          </a:p>
        </p:txBody>
      </p:sp>
      <p:sp>
        <p:nvSpPr>
          <p:cNvPr id="4" name="Segnaposto piè di pagina 3">
            <a:extLst>
              <a:ext uri="{FF2B5EF4-FFF2-40B4-BE49-F238E27FC236}">
                <a16:creationId xmlns:a16="http://schemas.microsoft.com/office/drawing/2014/main" xmlns="" id="{4EC476EC-AD4C-44B3-9D8C-DB28571583B7}"/>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sp>
        <p:nvSpPr>
          <p:cNvPr id="5" name="Titolo 1">
            <a:extLst>
              <a:ext uri="{FF2B5EF4-FFF2-40B4-BE49-F238E27FC236}">
                <a16:creationId xmlns:a16="http://schemas.microsoft.com/office/drawing/2014/main" xmlns="" id="{83711278-5A5A-4072-BA7C-59CEDCC2F394}"/>
              </a:ext>
            </a:extLst>
          </p:cNvPr>
          <p:cNvSpPr>
            <a:spLocks noGrp="1"/>
          </p:cNvSpPr>
          <p:nvPr>
            <p:ph type="title"/>
          </p:nvPr>
        </p:nvSpPr>
        <p:spPr>
          <a:xfrm>
            <a:off x="0" y="5896"/>
            <a:ext cx="6873733" cy="790575"/>
          </a:xfrm>
        </p:spPr>
        <p:txBody>
          <a:bodyPr/>
          <a:lstStyle/>
          <a:p>
            <a:r>
              <a:rPr lang="it-IT" sz="2200" dirty="0">
                <a:solidFill>
                  <a:schemeClr val="bg1"/>
                </a:solidFill>
              </a:rPr>
              <a:t>A.3 Action - </a:t>
            </a:r>
            <a:r>
              <a:rPr lang="en-US" sz="2200" dirty="0">
                <a:solidFill>
                  <a:schemeClr val="bg1"/>
                </a:solidFill>
              </a:rPr>
              <a:t>Proposal for establishing a new SAC for the protection of “Adriatic Sturgeon spawning sites”</a:t>
            </a:r>
            <a:endParaRPr lang="it-IT" sz="2200" dirty="0">
              <a:solidFill>
                <a:schemeClr val="bg1"/>
              </a:solidFill>
            </a:endParaRPr>
          </a:p>
        </p:txBody>
      </p:sp>
      <p:sp>
        <p:nvSpPr>
          <p:cNvPr id="6" name="CasellaDiTesto 5">
            <a:extLst>
              <a:ext uri="{FF2B5EF4-FFF2-40B4-BE49-F238E27FC236}">
                <a16:creationId xmlns:a16="http://schemas.microsoft.com/office/drawing/2014/main" xmlns="" id="{436F4A31-C944-4C65-8C1B-8AFF33BB4620}"/>
              </a:ext>
            </a:extLst>
          </p:cNvPr>
          <p:cNvSpPr txBox="1"/>
          <p:nvPr/>
        </p:nvSpPr>
        <p:spPr>
          <a:xfrm>
            <a:off x="0" y="927100"/>
            <a:ext cx="8725043" cy="338554"/>
          </a:xfrm>
          <a:prstGeom prst="rect">
            <a:avLst/>
          </a:prstGeom>
          <a:noFill/>
        </p:spPr>
        <p:txBody>
          <a:bodyPr wrap="square" rtlCol="0">
            <a:spAutoFit/>
          </a:bodyPr>
          <a:lstStyle/>
          <a:p>
            <a:pPr algn="l"/>
            <a:r>
              <a:rPr lang="en-US" sz="1600" b="0" i="0" u="none" strike="noStrike" baseline="0" dirty="0">
                <a:solidFill>
                  <a:schemeClr val="tx1"/>
                </a:solidFill>
                <a:latin typeface="DejaVuSans"/>
              </a:rPr>
              <a:t>THE ACTION HAS  BEEN EXECUTED IN 3 PHASES:</a:t>
            </a:r>
          </a:p>
        </p:txBody>
      </p:sp>
      <p:sp>
        <p:nvSpPr>
          <p:cNvPr id="11" name="CasellaDiTesto 10">
            <a:extLst>
              <a:ext uri="{FF2B5EF4-FFF2-40B4-BE49-F238E27FC236}">
                <a16:creationId xmlns:a16="http://schemas.microsoft.com/office/drawing/2014/main" xmlns="" id="{10882D06-5B5B-4124-9623-412776F8D030}"/>
              </a:ext>
            </a:extLst>
          </p:cNvPr>
          <p:cNvSpPr txBox="1"/>
          <p:nvPr/>
        </p:nvSpPr>
        <p:spPr>
          <a:xfrm>
            <a:off x="117010" y="1296709"/>
            <a:ext cx="8909979" cy="1200329"/>
          </a:xfrm>
          <a:prstGeom prst="rect">
            <a:avLst/>
          </a:prstGeom>
          <a:noFill/>
        </p:spPr>
        <p:txBody>
          <a:bodyPr wrap="square">
            <a:spAutoFit/>
          </a:bodyPr>
          <a:lstStyle/>
          <a:p>
            <a:pPr marL="342900" indent="-342900" algn="l">
              <a:buAutoNum type="arabicParenR"/>
            </a:pPr>
            <a:r>
              <a:rPr lang="en-US" sz="1200" i="0" u="none" strike="noStrike" baseline="0" dirty="0">
                <a:solidFill>
                  <a:schemeClr val="tx1"/>
                </a:solidFill>
                <a:latin typeface="DejaVuSans"/>
              </a:rPr>
              <a:t>Improving the scientific knowledge of the site</a:t>
            </a:r>
            <a:r>
              <a:rPr lang="en-US" sz="1200" dirty="0">
                <a:solidFill>
                  <a:schemeClr val="tx1"/>
                </a:solidFill>
                <a:latin typeface="DejaVuSans"/>
              </a:rPr>
              <a:t>, </a:t>
            </a:r>
            <a:r>
              <a:rPr lang="en-US" sz="1200" b="0" dirty="0">
                <a:solidFill>
                  <a:schemeClr val="tx1"/>
                </a:solidFill>
                <a:latin typeface="DejaVuSans"/>
              </a:rPr>
              <a:t>through the collection of previous information and data and through a field campaign to collect new experimental data.</a:t>
            </a:r>
          </a:p>
          <a:p>
            <a:pPr algn="l"/>
            <a:r>
              <a:rPr lang="en-US" sz="1200" b="0" i="0" u="none" strike="noStrike" baseline="0" dirty="0">
                <a:solidFill>
                  <a:schemeClr val="tx1"/>
                </a:solidFill>
                <a:latin typeface="DejaVuSans"/>
              </a:rPr>
              <a:t>Foreseen: n. 20 nocturnal </a:t>
            </a:r>
            <a:r>
              <a:rPr lang="en-US" sz="1200" b="0" dirty="0">
                <a:solidFill>
                  <a:schemeClr val="tx1"/>
                </a:solidFill>
                <a:latin typeface="DejaVuSans"/>
              </a:rPr>
              <a:t>surveys aimed at the observation of breeding adults in nature</a:t>
            </a:r>
          </a:p>
          <a:p>
            <a:pPr algn="l"/>
            <a:r>
              <a:rPr lang="en-US" sz="1200" b="0" i="0" u="none" strike="noStrike" baseline="0" dirty="0">
                <a:solidFill>
                  <a:schemeClr val="tx1"/>
                </a:solidFill>
                <a:latin typeface="DejaVuSans"/>
              </a:rPr>
              <a:t>Actually performed: n. 9 nocturnal surveys (scuba diving) in the period 2017-2019, during the spawning season; more than 30 recognitions </a:t>
            </a:r>
            <a:r>
              <a:rPr lang="en-US" sz="1200" b="0" dirty="0">
                <a:solidFill>
                  <a:schemeClr val="tx1"/>
                </a:solidFill>
                <a:latin typeface="DejaVuSans"/>
              </a:rPr>
              <a:t>on the </a:t>
            </a:r>
            <a:r>
              <a:rPr lang="en-US" sz="1200" b="0" i="0" u="none" strike="noStrike" baseline="0" dirty="0">
                <a:solidFill>
                  <a:schemeClr val="tx1"/>
                </a:solidFill>
                <a:latin typeface="DejaVuSans"/>
              </a:rPr>
              <a:t>riverside in the two seasons. </a:t>
            </a:r>
          </a:p>
          <a:p>
            <a:pPr algn="l"/>
            <a:r>
              <a:rPr lang="en-US" sz="1200" b="0" dirty="0">
                <a:solidFill>
                  <a:schemeClr val="tx1"/>
                </a:solidFill>
                <a:latin typeface="DejaVuSans"/>
              </a:rPr>
              <a:t>Additional 14 nocturnal surveys performed in 2020 spawning season as direct observation with a spotlight. </a:t>
            </a:r>
            <a:endParaRPr lang="en-US" sz="1200" b="0" i="0" u="none" strike="noStrike" baseline="0" dirty="0">
              <a:solidFill>
                <a:schemeClr val="tx1"/>
              </a:solidFill>
              <a:latin typeface="DejaVuSans"/>
            </a:endParaRPr>
          </a:p>
        </p:txBody>
      </p:sp>
      <p:sp>
        <p:nvSpPr>
          <p:cNvPr id="12" name="CasellaDiTesto 11">
            <a:extLst>
              <a:ext uri="{FF2B5EF4-FFF2-40B4-BE49-F238E27FC236}">
                <a16:creationId xmlns:a16="http://schemas.microsoft.com/office/drawing/2014/main" xmlns="" id="{40E0A4F7-50F8-4509-BA8D-69365D9D50E2}"/>
              </a:ext>
            </a:extLst>
          </p:cNvPr>
          <p:cNvSpPr txBox="1"/>
          <p:nvPr/>
        </p:nvSpPr>
        <p:spPr>
          <a:xfrm>
            <a:off x="90803" y="3851287"/>
            <a:ext cx="2895600" cy="2123658"/>
          </a:xfrm>
          <a:prstGeom prst="rect">
            <a:avLst/>
          </a:prstGeom>
          <a:solidFill>
            <a:schemeClr val="accent5">
              <a:lumMod val="20000"/>
              <a:lumOff val="80000"/>
            </a:schemeClr>
          </a:solidFill>
        </p:spPr>
        <p:txBody>
          <a:bodyPr wrap="square" rtlCol="0">
            <a:spAutoFit/>
          </a:bodyPr>
          <a:lstStyle/>
          <a:p>
            <a:r>
              <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SCUBA DIVING CAMPAIGNS in Ticino River:</a:t>
            </a:r>
          </a:p>
          <a:p>
            <a:r>
              <a:rPr lang="en-GB" sz="1100" b="0" dirty="0">
                <a:solidFill>
                  <a:schemeClr val="tx1"/>
                </a:solidFill>
                <a:ea typeface="Calibri" panose="020F0502020204030204" pitchFamily="34" charset="0"/>
                <a:cs typeface="Times New Roman" panose="02020603050405020304" pitchFamily="18" charset="0"/>
              </a:rPr>
              <a:t>03/08/2017 -</a:t>
            </a:r>
            <a:r>
              <a:rPr lang="en-GB" sz="1100" dirty="0">
                <a:solidFill>
                  <a:schemeClr val="tx1"/>
                </a:solidFill>
                <a:ea typeface="Calibri" panose="020F0502020204030204" pitchFamily="34" charset="0"/>
                <a:cs typeface="Times New Roman" panose="02020603050405020304" pitchFamily="18" charset="0"/>
              </a:rPr>
              <a:t> </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Ponte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Coperto</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(PV) </a:t>
            </a:r>
          </a:p>
          <a:p>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18/06/2019 – Ponte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Coperto</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(PV) </a:t>
            </a:r>
          </a:p>
          <a:p>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18/06/2019 – at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Roggia</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Vernavola</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confluence</a:t>
            </a:r>
          </a:p>
          <a:p>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25/06/2019 – Ponte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Coperto</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(PV) </a:t>
            </a:r>
          </a:p>
          <a:p>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25/06/2019 – at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Roggia</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Vernavola</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confluence</a:t>
            </a:r>
          </a:p>
          <a:p>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09/07/2019 - Ticino River at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Travacò</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Siccomario</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09/07/2019 - Ponte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Coperto</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(PV)</a:t>
            </a:r>
          </a:p>
          <a:p>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12/07/2019 - Ponte </a:t>
            </a:r>
            <a:r>
              <a:rPr lang="en-GB" sz="11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Coperto</a:t>
            </a:r>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(PV)</a:t>
            </a:r>
          </a:p>
          <a:p>
            <a:r>
              <a:rPr lang="en-GB"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12/07/2019 - at the confluence of Ticino in the Po River</a:t>
            </a:r>
            <a:endParaRPr lang="it-IT" sz="1100" dirty="0">
              <a:solidFill>
                <a:schemeClr val="tx1"/>
              </a:solidFill>
            </a:endParaRPr>
          </a:p>
        </p:txBody>
      </p:sp>
      <p:graphicFrame>
        <p:nvGraphicFramePr>
          <p:cNvPr id="13" name="Tabella 12">
            <a:extLst>
              <a:ext uri="{FF2B5EF4-FFF2-40B4-BE49-F238E27FC236}">
                <a16:creationId xmlns:a16="http://schemas.microsoft.com/office/drawing/2014/main" xmlns="" id="{0AB0B6EA-BA9B-4C70-90BA-0D72AD8603EB}"/>
              </a:ext>
            </a:extLst>
          </p:cNvPr>
          <p:cNvGraphicFramePr>
            <a:graphicFrameLocks noGrp="1"/>
          </p:cNvGraphicFramePr>
          <p:nvPr/>
        </p:nvGraphicFramePr>
        <p:xfrm>
          <a:off x="4798031" y="4225669"/>
          <a:ext cx="4345969" cy="1866468"/>
        </p:xfrm>
        <a:graphic>
          <a:graphicData uri="http://schemas.openxmlformats.org/drawingml/2006/table">
            <a:tbl>
              <a:tblPr firstRow="1" firstCol="1" lastRow="1" lastCol="1" bandRow="1" bandCol="1">
                <a:tableStyleId>{2D5ABB26-0587-4C30-8999-92F81FD0307C}</a:tableStyleId>
              </a:tblPr>
              <a:tblGrid>
                <a:gridCol w="938804">
                  <a:extLst>
                    <a:ext uri="{9D8B030D-6E8A-4147-A177-3AD203B41FA5}">
                      <a16:colId xmlns:a16="http://schemas.microsoft.com/office/drawing/2014/main" xmlns="" val="1854306214"/>
                    </a:ext>
                  </a:extLst>
                </a:gridCol>
                <a:gridCol w="686526">
                  <a:extLst>
                    <a:ext uri="{9D8B030D-6E8A-4147-A177-3AD203B41FA5}">
                      <a16:colId xmlns:a16="http://schemas.microsoft.com/office/drawing/2014/main" xmlns="" val="2724353166"/>
                    </a:ext>
                  </a:extLst>
                </a:gridCol>
                <a:gridCol w="2720639">
                  <a:extLst>
                    <a:ext uri="{9D8B030D-6E8A-4147-A177-3AD203B41FA5}">
                      <a16:colId xmlns:a16="http://schemas.microsoft.com/office/drawing/2014/main" xmlns="" val="3328440142"/>
                    </a:ext>
                  </a:extLst>
                </a:gridCol>
              </a:tblGrid>
              <a:tr h="155539">
                <a:tc>
                  <a:txBody>
                    <a:bodyPr/>
                    <a:lstStyle/>
                    <a:p>
                      <a:pPr marL="69850">
                        <a:lnSpc>
                          <a:spcPct val="100000"/>
                        </a:lnSpc>
                        <a:spcAft>
                          <a:spcPts val="600"/>
                        </a:spcAft>
                      </a:pPr>
                      <a:r>
                        <a:rPr lang="en-US" sz="1000" dirty="0">
                          <a:solidFill>
                            <a:schemeClr val="tx1"/>
                          </a:solidFill>
                          <a:effectLst/>
                        </a:rPr>
                        <a:t>15/07/2020</a:t>
                      </a:r>
                      <a:endParaRPr lang="it-IT" sz="1000" dirty="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dirty="0">
                          <a:solidFill>
                            <a:schemeClr val="tx1"/>
                          </a:solidFill>
                          <a:effectLst/>
                        </a:rPr>
                        <a:t>F. Ticino</a:t>
                      </a:r>
                      <a:endParaRPr lang="it-IT" sz="1000" dirty="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dirty="0">
                          <a:solidFill>
                            <a:schemeClr val="tx1"/>
                          </a:solidFill>
                          <a:effectLst/>
                        </a:rPr>
                        <a:t>Monte e valle ponte coperto Pavia</a:t>
                      </a:r>
                      <a:endParaRPr lang="it-IT" sz="1000" dirty="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447551776"/>
                  </a:ext>
                </a:extLst>
              </a:tr>
              <a:tr h="155539">
                <a:tc>
                  <a:txBody>
                    <a:bodyPr/>
                    <a:lstStyle/>
                    <a:p>
                      <a:pPr marL="69850">
                        <a:lnSpc>
                          <a:spcPct val="100000"/>
                        </a:lnSpc>
                        <a:spcAft>
                          <a:spcPts val="600"/>
                        </a:spcAft>
                      </a:pPr>
                      <a:r>
                        <a:rPr lang="en-US" sz="1000" dirty="0">
                          <a:solidFill>
                            <a:schemeClr val="tx1"/>
                          </a:solidFill>
                          <a:effectLst/>
                        </a:rPr>
                        <a:t>16/07/2020</a:t>
                      </a:r>
                      <a:endParaRPr lang="it-IT" sz="1000" dirty="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Canarazzo – Pavia Ponte coperto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1556397621"/>
                  </a:ext>
                </a:extLst>
              </a:tr>
              <a:tr h="155539">
                <a:tc>
                  <a:txBody>
                    <a:bodyPr/>
                    <a:lstStyle/>
                    <a:p>
                      <a:pPr marL="69850">
                        <a:lnSpc>
                          <a:spcPct val="100000"/>
                        </a:lnSpc>
                        <a:spcAft>
                          <a:spcPts val="600"/>
                        </a:spcAft>
                      </a:pPr>
                      <a:r>
                        <a:rPr lang="en-US" sz="1000" dirty="0">
                          <a:solidFill>
                            <a:schemeClr val="tx1"/>
                          </a:solidFill>
                          <a:effectLst/>
                        </a:rPr>
                        <a:t>17/07/2020</a:t>
                      </a:r>
                      <a:endParaRPr lang="it-IT" sz="1000" dirty="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Canarazzo – Pavia Ponte coperto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3018464726"/>
                  </a:ext>
                </a:extLst>
              </a:tr>
              <a:tr h="155539">
                <a:tc>
                  <a:txBody>
                    <a:bodyPr/>
                    <a:lstStyle/>
                    <a:p>
                      <a:pPr marL="69850">
                        <a:lnSpc>
                          <a:spcPct val="100000"/>
                        </a:lnSpc>
                        <a:spcAft>
                          <a:spcPts val="600"/>
                        </a:spcAft>
                      </a:pPr>
                      <a:r>
                        <a:rPr lang="en-US" sz="1000" dirty="0">
                          <a:solidFill>
                            <a:schemeClr val="tx1"/>
                          </a:solidFill>
                          <a:effectLst/>
                        </a:rPr>
                        <a:t>20/07/2020</a:t>
                      </a:r>
                      <a:endParaRPr lang="it-IT" sz="1000" dirty="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Monte e valle ponte coperto Pavia</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3343449181"/>
                  </a:ext>
                </a:extLst>
              </a:tr>
              <a:tr h="155539">
                <a:tc>
                  <a:txBody>
                    <a:bodyPr/>
                    <a:lstStyle/>
                    <a:p>
                      <a:pPr marL="69850">
                        <a:lnSpc>
                          <a:spcPct val="100000"/>
                        </a:lnSpc>
                        <a:spcAft>
                          <a:spcPts val="600"/>
                        </a:spcAft>
                      </a:pPr>
                      <a:r>
                        <a:rPr lang="en-US" sz="1000">
                          <a:solidFill>
                            <a:schemeClr val="tx1"/>
                          </a:solidFill>
                          <a:effectLst/>
                        </a:rPr>
                        <a:t>21/07/2020</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Monte e valle ponte coperto Pavia</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333507028"/>
                  </a:ext>
                </a:extLst>
              </a:tr>
              <a:tr h="155539">
                <a:tc>
                  <a:txBody>
                    <a:bodyPr/>
                    <a:lstStyle/>
                    <a:p>
                      <a:pPr marL="69850">
                        <a:lnSpc>
                          <a:spcPct val="100000"/>
                        </a:lnSpc>
                        <a:spcAft>
                          <a:spcPts val="600"/>
                        </a:spcAft>
                      </a:pPr>
                      <a:r>
                        <a:rPr lang="en-US" sz="1000">
                          <a:solidFill>
                            <a:schemeClr val="tx1"/>
                          </a:solidFill>
                          <a:effectLst/>
                        </a:rPr>
                        <a:t>22/07/2020</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dirty="0">
                          <a:solidFill>
                            <a:schemeClr val="tx1"/>
                          </a:solidFill>
                          <a:effectLst/>
                        </a:rPr>
                        <a:t>Canarazzo – Pavia Ponte coperto</a:t>
                      </a:r>
                      <a:endParaRPr lang="it-IT" sz="1000" dirty="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2928274428"/>
                  </a:ext>
                </a:extLst>
              </a:tr>
              <a:tr h="155539">
                <a:tc>
                  <a:txBody>
                    <a:bodyPr/>
                    <a:lstStyle/>
                    <a:p>
                      <a:pPr marL="69850">
                        <a:lnSpc>
                          <a:spcPct val="100000"/>
                        </a:lnSpc>
                        <a:spcAft>
                          <a:spcPts val="600"/>
                        </a:spcAft>
                      </a:pPr>
                      <a:r>
                        <a:rPr lang="en-US" sz="1000">
                          <a:solidFill>
                            <a:schemeClr val="tx1"/>
                          </a:solidFill>
                          <a:effectLst/>
                        </a:rPr>
                        <a:t>23/07/2020</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Canarazzo – Pavia Ponte coperto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419136026"/>
                  </a:ext>
                </a:extLst>
              </a:tr>
              <a:tr h="155539">
                <a:tc>
                  <a:txBody>
                    <a:bodyPr/>
                    <a:lstStyle/>
                    <a:p>
                      <a:pPr marL="69850">
                        <a:lnSpc>
                          <a:spcPct val="100000"/>
                        </a:lnSpc>
                        <a:spcAft>
                          <a:spcPts val="600"/>
                        </a:spcAft>
                      </a:pPr>
                      <a:r>
                        <a:rPr lang="en-US" sz="1000">
                          <a:solidFill>
                            <a:schemeClr val="tx1"/>
                          </a:solidFill>
                          <a:effectLst/>
                        </a:rPr>
                        <a:t>24/07/2020</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Monte e valle ponte coperto Pavia</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130141042"/>
                  </a:ext>
                </a:extLst>
              </a:tr>
              <a:tr h="155539">
                <a:tc>
                  <a:txBody>
                    <a:bodyPr/>
                    <a:lstStyle/>
                    <a:p>
                      <a:pPr marL="69850">
                        <a:lnSpc>
                          <a:spcPct val="100000"/>
                        </a:lnSpc>
                        <a:spcAft>
                          <a:spcPts val="600"/>
                        </a:spcAft>
                      </a:pPr>
                      <a:r>
                        <a:rPr lang="en-US" sz="1000">
                          <a:solidFill>
                            <a:schemeClr val="tx1"/>
                          </a:solidFill>
                          <a:effectLst/>
                        </a:rPr>
                        <a:t>27/07/2020</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Monte e valle ponte coperto Pavia</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4201597608"/>
                  </a:ext>
                </a:extLst>
              </a:tr>
              <a:tr h="155539">
                <a:tc>
                  <a:txBody>
                    <a:bodyPr/>
                    <a:lstStyle/>
                    <a:p>
                      <a:pPr marL="69850">
                        <a:lnSpc>
                          <a:spcPct val="100000"/>
                        </a:lnSpc>
                        <a:spcAft>
                          <a:spcPts val="600"/>
                        </a:spcAft>
                      </a:pPr>
                      <a:r>
                        <a:rPr lang="en-US" sz="1000">
                          <a:solidFill>
                            <a:schemeClr val="tx1"/>
                          </a:solidFill>
                          <a:effectLst/>
                        </a:rPr>
                        <a:t>28/07/2020</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Canarazzo – Pavia Ponte coperto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2147731331"/>
                  </a:ext>
                </a:extLst>
              </a:tr>
              <a:tr h="155539">
                <a:tc>
                  <a:txBody>
                    <a:bodyPr/>
                    <a:lstStyle/>
                    <a:p>
                      <a:pPr marL="69850">
                        <a:lnSpc>
                          <a:spcPct val="100000"/>
                        </a:lnSpc>
                        <a:spcAft>
                          <a:spcPts val="600"/>
                        </a:spcAft>
                      </a:pPr>
                      <a:r>
                        <a:rPr lang="en-US" sz="1000">
                          <a:solidFill>
                            <a:schemeClr val="tx1"/>
                          </a:solidFill>
                          <a:effectLst/>
                        </a:rPr>
                        <a:t>29/07/2020</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a:solidFill>
                            <a:schemeClr val="tx1"/>
                          </a:solidFill>
                          <a:effectLst/>
                        </a:rPr>
                        <a:t>Canarazzo – Pavia Ponte coperto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1092602305"/>
                  </a:ext>
                </a:extLst>
              </a:tr>
              <a:tr h="155539">
                <a:tc>
                  <a:txBody>
                    <a:bodyPr/>
                    <a:lstStyle/>
                    <a:p>
                      <a:pPr marL="69850">
                        <a:lnSpc>
                          <a:spcPct val="100000"/>
                        </a:lnSpc>
                        <a:spcAft>
                          <a:spcPts val="600"/>
                        </a:spcAft>
                      </a:pPr>
                      <a:r>
                        <a:rPr lang="en-US" sz="1000">
                          <a:solidFill>
                            <a:schemeClr val="tx1"/>
                          </a:solidFill>
                          <a:effectLst/>
                        </a:rPr>
                        <a:t>30/07/2020</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en-US" sz="1000">
                          <a:solidFill>
                            <a:schemeClr val="tx1"/>
                          </a:solidFill>
                          <a:effectLst/>
                        </a:rPr>
                        <a:t>F. Ticino</a:t>
                      </a:r>
                      <a:endParaRPr lang="it-IT" sz="1000">
                        <a:solidFill>
                          <a:schemeClr val="tx1"/>
                        </a:solidFill>
                        <a:effectLst/>
                        <a:latin typeface="Times New Roman" panose="02020603050405020304" pitchFamily="18" charset="0"/>
                        <a:ea typeface="Times New Roman" panose="02020603050405020304" pitchFamily="18" charset="0"/>
                      </a:endParaRPr>
                    </a:p>
                  </a:txBody>
                  <a:tcPr marL="0" marR="0" marT="0" marB="0"/>
                </a:tc>
                <a:tc>
                  <a:txBody>
                    <a:bodyPr/>
                    <a:lstStyle/>
                    <a:p>
                      <a:pPr marL="69850">
                        <a:lnSpc>
                          <a:spcPct val="100000"/>
                        </a:lnSpc>
                        <a:spcAft>
                          <a:spcPts val="600"/>
                        </a:spcAft>
                      </a:pPr>
                      <a:r>
                        <a:rPr lang="it-IT" sz="1000" dirty="0">
                          <a:solidFill>
                            <a:schemeClr val="tx1"/>
                          </a:solidFill>
                          <a:effectLst/>
                        </a:rPr>
                        <a:t>Canarazzo – Pavia Ponte coperto</a:t>
                      </a:r>
                      <a:endParaRPr lang="it-IT" sz="1000" dirty="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xmlns="" val="2129393018"/>
                  </a:ext>
                </a:extLst>
              </a:tr>
            </a:tbl>
          </a:graphicData>
        </a:graphic>
      </p:graphicFrame>
      <p:pic>
        <p:nvPicPr>
          <p:cNvPr id="18" name="Immagine 17">
            <a:extLst>
              <a:ext uri="{FF2B5EF4-FFF2-40B4-BE49-F238E27FC236}">
                <a16:creationId xmlns:a16="http://schemas.microsoft.com/office/drawing/2014/main" xmlns="" id="{F5EABD70-C2DD-4C2E-B8E3-C64E23843A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011" y="2538218"/>
            <a:ext cx="2471954" cy="1309867"/>
          </a:xfrm>
          <a:prstGeom prst="rect">
            <a:avLst/>
          </a:prstGeom>
        </p:spPr>
      </p:pic>
      <p:pic>
        <p:nvPicPr>
          <p:cNvPr id="22" name="Immagine 21">
            <a:extLst>
              <a:ext uri="{FF2B5EF4-FFF2-40B4-BE49-F238E27FC236}">
                <a16:creationId xmlns:a16="http://schemas.microsoft.com/office/drawing/2014/main" xmlns="" id="{B029F4F4-3BF5-4302-9A48-C5355BB3DC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0784" y="2641495"/>
            <a:ext cx="2100565" cy="1175316"/>
          </a:xfrm>
          <a:prstGeom prst="rect">
            <a:avLst/>
          </a:prstGeom>
        </p:spPr>
      </p:pic>
      <p:pic>
        <p:nvPicPr>
          <p:cNvPr id="24" name="Immagine 23">
            <a:extLst>
              <a:ext uri="{FF2B5EF4-FFF2-40B4-BE49-F238E27FC236}">
                <a16:creationId xmlns:a16="http://schemas.microsoft.com/office/drawing/2014/main" xmlns="" id="{41E4A922-0981-4AE9-AD44-60601C2AB1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3168" y="2623884"/>
            <a:ext cx="2100565" cy="1175316"/>
          </a:xfrm>
          <a:prstGeom prst="rect">
            <a:avLst/>
          </a:prstGeom>
        </p:spPr>
      </p:pic>
      <p:pic>
        <p:nvPicPr>
          <p:cNvPr id="26" name="Immagine 25">
            <a:extLst>
              <a:ext uri="{FF2B5EF4-FFF2-40B4-BE49-F238E27FC236}">
                <a16:creationId xmlns:a16="http://schemas.microsoft.com/office/drawing/2014/main" xmlns="" id="{393F9620-E64D-41C7-B584-36C9FDA3FC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26424" y="2623884"/>
            <a:ext cx="2100565" cy="1175316"/>
          </a:xfrm>
          <a:prstGeom prst="rect">
            <a:avLst/>
          </a:prstGeom>
        </p:spPr>
      </p:pic>
      <p:pic>
        <p:nvPicPr>
          <p:cNvPr id="28" name="Immagine 27">
            <a:extLst>
              <a:ext uri="{FF2B5EF4-FFF2-40B4-BE49-F238E27FC236}">
                <a16:creationId xmlns:a16="http://schemas.microsoft.com/office/drawing/2014/main" xmlns="" id="{F4DCE178-D7B5-4D86-B268-A7194169C3F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3047012" y="3866070"/>
            <a:ext cx="1260583" cy="2108875"/>
          </a:xfrm>
          <a:prstGeom prst="rect">
            <a:avLst/>
          </a:prstGeom>
        </p:spPr>
      </p:pic>
    </p:spTree>
    <p:extLst>
      <p:ext uri="{BB962C8B-B14F-4D97-AF65-F5344CB8AC3E}">
        <p14:creationId xmlns:p14="http://schemas.microsoft.com/office/powerpoint/2010/main" val="2554898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xmlns="" id="{4EC476EC-AD4C-44B3-9D8C-DB28571583B7}"/>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sp>
        <p:nvSpPr>
          <p:cNvPr id="5" name="Titolo 1">
            <a:extLst>
              <a:ext uri="{FF2B5EF4-FFF2-40B4-BE49-F238E27FC236}">
                <a16:creationId xmlns:a16="http://schemas.microsoft.com/office/drawing/2014/main" xmlns="" id="{83711278-5A5A-4072-BA7C-59CEDCC2F394}"/>
              </a:ext>
            </a:extLst>
          </p:cNvPr>
          <p:cNvSpPr>
            <a:spLocks noGrp="1"/>
          </p:cNvSpPr>
          <p:nvPr>
            <p:ph type="title"/>
          </p:nvPr>
        </p:nvSpPr>
        <p:spPr>
          <a:xfrm>
            <a:off x="6426" y="15583"/>
            <a:ext cx="6769216" cy="790575"/>
          </a:xfrm>
        </p:spPr>
        <p:txBody>
          <a:bodyPr/>
          <a:lstStyle/>
          <a:p>
            <a:r>
              <a:rPr lang="it-IT" sz="2200" dirty="0">
                <a:solidFill>
                  <a:schemeClr val="bg1"/>
                </a:solidFill>
              </a:rPr>
              <a:t>A.3 Action - </a:t>
            </a:r>
            <a:r>
              <a:rPr lang="en-US" sz="2200" dirty="0">
                <a:solidFill>
                  <a:schemeClr val="bg1"/>
                </a:solidFill>
              </a:rPr>
              <a:t>Proposal for establishing a new SAC for the protection of “Adriatic Sturgeon spawning sites”</a:t>
            </a:r>
            <a:endParaRPr lang="it-IT" sz="2200" dirty="0">
              <a:solidFill>
                <a:schemeClr val="bg1"/>
              </a:solidFill>
            </a:endParaRPr>
          </a:p>
        </p:txBody>
      </p:sp>
      <p:sp>
        <p:nvSpPr>
          <p:cNvPr id="6" name="CasellaDiTesto 5">
            <a:extLst>
              <a:ext uri="{FF2B5EF4-FFF2-40B4-BE49-F238E27FC236}">
                <a16:creationId xmlns:a16="http://schemas.microsoft.com/office/drawing/2014/main" xmlns="" id="{436F4A31-C944-4C65-8C1B-8AFF33BB4620}"/>
              </a:ext>
            </a:extLst>
          </p:cNvPr>
          <p:cNvSpPr txBox="1"/>
          <p:nvPr/>
        </p:nvSpPr>
        <p:spPr>
          <a:xfrm>
            <a:off x="196089" y="890756"/>
            <a:ext cx="6268366" cy="1077218"/>
          </a:xfrm>
          <a:prstGeom prst="rect">
            <a:avLst/>
          </a:prstGeom>
          <a:noFill/>
        </p:spPr>
        <p:txBody>
          <a:bodyPr wrap="square" rtlCol="0">
            <a:spAutoFit/>
          </a:bodyPr>
          <a:lstStyle/>
          <a:p>
            <a:pPr algn="l"/>
            <a:r>
              <a:rPr lang="en-US" sz="1600" b="0" i="0" u="none" strike="noStrike" baseline="0" dirty="0">
                <a:solidFill>
                  <a:schemeClr val="tx1"/>
                </a:solidFill>
                <a:latin typeface="DejaVuSans"/>
              </a:rPr>
              <a:t>2) Preparation of the scientific and technical documents</a:t>
            </a:r>
          </a:p>
          <a:p>
            <a:pPr algn="l"/>
            <a:r>
              <a:rPr lang="en-US" sz="1600" b="0" dirty="0">
                <a:solidFill>
                  <a:schemeClr val="tx1"/>
                </a:solidFill>
                <a:latin typeface="DejaVuSans"/>
              </a:rPr>
              <a:t>- Collection of previous data</a:t>
            </a:r>
          </a:p>
          <a:p>
            <a:pPr algn="l"/>
            <a:r>
              <a:rPr lang="en-US" sz="1600" b="0" dirty="0">
                <a:solidFill>
                  <a:schemeClr val="tx1"/>
                </a:solidFill>
                <a:latin typeface="DejaVuSans"/>
              </a:rPr>
              <a:t>- Field surveys for the site habitat, environmental and hydraulic characterization, boundaries identification</a:t>
            </a:r>
            <a:endParaRPr lang="en-US" sz="1600" b="0" i="0" u="none" strike="noStrike" baseline="0" dirty="0">
              <a:solidFill>
                <a:schemeClr val="tx1"/>
              </a:solidFill>
              <a:latin typeface="DejaVuSans"/>
            </a:endParaRPr>
          </a:p>
        </p:txBody>
      </p:sp>
      <p:pic>
        <p:nvPicPr>
          <p:cNvPr id="3" name="Immagine 2">
            <a:extLst>
              <a:ext uri="{FF2B5EF4-FFF2-40B4-BE49-F238E27FC236}">
                <a16:creationId xmlns:a16="http://schemas.microsoft.com/office/drawing/2014/main" xmlns="" id="{12C89374-22ED-44A0-9C22-7D81037B04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38969"/>
            <a:ext cx="1402816" cy="1068637"/>
          </a:xfrm>
          <a:prstGeom prst="rect">
            <a:avLst/>
          </a:prstGeom>
        </p:spPr>
      </p:pic>
      <p:pic>
        <p:nvPicPr>
          <p:cNvPr id="11" name="Immagine 10">
            <a:extLst>
              <a:ext uri="{FF2B5EF4-FFF2-40B4-BE49-F238E27FC236}">
                <a16:creationId xmlns:a16="http://schemas.microsoft.com/office/drawing/2014/main" xmlns="" id="{D6E76913-90EA-4A1D-96AD-EFB1C7E1FE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33622" y="1938968"/>
            <a:ext cx="1424849" cy="1068637"/>
          </a:xfrm>
          <a:prstGeom prst="rect">
            <a:avLst/>
          </a:prstGeom>
        </p:spPr>
      </p:pic>
      <p:pic>
        <p:nvPicPr>
          <p:cNvPr id="13" name="Immagine 12">
            <a:extLst>
              <a:ext uri="{FF2B5EF4-FFF2-40B4-BE49-F238E27FC236}">
                <a16:creationId xmlns:a16="http://schemas.microsoft.com/office/drawing/2014/main" xmlns="" id="{670138AC-66AB-48DC-A2F7-45ED30A1C0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6" y="3956890"/>
            <a:ext cx="2802875" cy="1685164"/>
          </a:xfrm>
          <a:prstGeom prst="rect">
            <a:avLst/>
          </a:prstGeom>
        </p:spPr>
      </p:pic>
      <p:pic>
        <p:nvPicPr>
          <p:cNvPr id="17" name="Immagine 16">
            <a:extLst>
              <a:ext uri="{FF2B5EF4-FFF2-40B4-BE49-F238E27FC236}">
                <a16:creationId xmlns:a16="http://schemas.microsoft.com/office/drawing/2014/main" xmlns="" id="{C58E1804-73D1-47C5-AC17-34089C5674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680385"/>
            <a:ext cx="2841156" cy="734876"/>
          </a:xfrm>
          <a:prstGeom prst="rect">
            <a:avLst/>
          </a:prstGeom>
        </p:spPr>
      </p:pic>
      <p:pic>
        <p:nvPicPr>
          <p:cNvPr id="25" name="Immagine 24">
            <a:extLst>
              <a:ext uri="{FF2B5EF4-FFF2-40B4-BE49-F238E27FC236}">
                <a16:creationId xmlns:a16="http://schemas.microsoft.com/office/drawing/2014/main" xmlns="" id="{7A27BBDB-3511-4000-8C73-B1F0B09C41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75634" y="1938969"/>
            <a:ext cx="6268366" cy="4417381"/>
          </a:xfrm>
          <a:prstGeom prst="rect">
            <a:avLst/>
          </a:prstGeom>
        </p:spPr>
      </p:pic>
      <p:pic>
        <p:nvPicPr>
          <p:cNvPr id="27" name="Immagine 26">
            <a:extLst>
              <a:ext uri="{FF2B5EF4-FFF2-40B4-BE49-F238E27FC236}">
                <a16:creationId xmlns:a16="http://schemas.microsoft.com/office/drawing/2014/main" xmlns="" id="{844BBE0B-D8E6-4698-AEDF-F46CA5DA081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02140" y="3051993"/>
            <a:ext cx="1134737" cy="851053"/>
          </a:xfrm>
          <a:prstGeom prst="rect">
            <a:avLst/>
          </a:prstGeom>
        </p:spPr>
      </p:pic>
      <p:pic>
        <p:nvPicPr>
          <p:cNvPr id="29" name="Immagine 28">
            <a:extLst>
              <a:ext uri="{FF2B5EF4-FFF2-40B4-BE49-F238E27FC236}">
                <a16:creationId xmlns:a16="http://schemas.microsoft.com/office/drawing/2014/main" xmlns="" id="{17C048A0-EC4F-4537-B960-F3E4D62466D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01070" y="3053874"/>
            <a:ext cx="1134737" cy="851053"/>
          </a:xfrm>
          <a:prstGeom prst="rect">
            <a:avLst/>
          </a:prstGeom>
        </p:spPr>
      </p:pic>
      <p:pic>
        <p:nvPicPr>
          <p:cNvPr id="31" name="Immagine 30">
            <a:extLst>
              <a:ext uri="{FF2B5EF4-FFF2-40B4-BE49-F238E27FC236}">
                <a16:creationId xmlns:a16="http://schemas.microsoft.com/office/drawing/2014/main" xmlns="" id="{4B619A7C-81C3-4819-B534-ABE49FB34E7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3059568"/>
            <a:ext cx="1134737" cy="851053"/>
          </a:xfrm>
          <a:prstGeom prst="rect">
            <a:avLst/>
          </a:prstGeom>
        </p:spPr>
      </p:pic>
      <p:sp>
        <p:nvSpPr>
          <p:cNvPr id="36" name="CasellaDiTesto 35">
            <a:extLst>
              <a:ext uri="{FF2B5EF4-FFF2-40B4-BE49-F238E27FC236}">
                <a16:creationId xmlns:a16="http://schemas.microsoft.com/office/drawing/2014/main" xmlns="" id="{A63DB85A-0E47-432D-8663-41473322584E}"/>
              </a:ext>
            </a:extLst>
          </p:cNvPr>
          <p:cNvSpPr txBox="1"/>
          <p:nvPr/>
        </p:nvSpPr>
        <p:spPr>
          <a:xfrm>
            <a:off x="5736575" y="927100"/>
            <a:ext cx="1039067" cy="338554"/>
          </a:xfrm>
          <a:prstGeom prst="rect">
            <a:avLst/>
          </a:prstGeom>
          <a:noFill/>
        </p:spPr>
        <p:txBody>
          <a:bodyPr wrap="none" rtlCol="0">
            <a:spAutoFit/>
          </a:bodyPr>
          <a:lstStyle/>
          <a:p>
            <a:r>
              <a:rPr lang="it-IT" sz="1600" dirty="0" err="1"/>
              <a:t>June</a:t>
            </a:r>
            <a:r>
              <a:rPr lang="it-IT" sz="1600" dirty="0"/>
              <a:t> 2018</a:t>
            </a:r>
          </a:p>
        </p:txBody>
      </p:sp>
      <p:cxnSp>
        <p:nvCxnSpPr>
          <p:cNvPr id="38" name="Connettore 2 37">
            <a:extLst>
              <a:ext uri="{FF2B5EF4-FFF2-40B4-BE49-F238E27FC236}">
                <a16:creationId xmlns:a16="http://schemas.microsoft.com/office/drawing/2014/main" xmlns="" id="{7ECF6DB7-C169-4635-933E-9248366B5E6B}"/>
              </a:ext>
            </a:extLst>
          </p:cNvPr>
          <p:cNvCxnSpPr/>
          <p:nvPr/>
        </p:nvCxnSpPr>
        <p:spPr>
          <a:xfrm>
            <a:off x="5838940" y="1265654"/>
            <a:ext cx="925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2" name="Immagine 41">
            <a:extLst>
              <a:ext uri="{FF2B5EF4-FFF2-40B4-BE49-F238E27FC236}">
                <a16:creationId xmlns:a16="http://schemas.microsoft.com/office/drawing/2014/main" xmlns="" id="{27D4A004-9DA9-42FD-88FC-5201F4F3A1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0912519">
            <a:off x="5728197" y="1587983"/>
            <a:ext cx="1864694" cy="266863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Immagine 34">
            <a:extLst>
              <a:ext uri="{FF2B5EF4-FFF2-40B4-BE49-F238E27FC236}">
                <a16:creationId xmlns:a16="http://schemas.microsoft.com/office/drawing/2014/main" xmlns="" id="{1DE4FB4E-95F5-4E9F-9401-776D57C4DA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75642" y="927100"/>
            <a:ext cx="2263049" cy="318531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Immagine 45">
            <a:extLst>
              <a:ext uri="{FF2B5EF4-FFF2-40B4-BE49-F238E27FC236}">
                <a16:creationId xmlns:a16="http://schemas.microsoft.com/office/drawing/2014/main" xmlns="" id="{09B2EF58-2478-4ADE-A95B-AB075B20271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20275506">
            <a:off x="7385524" y="3074132"/>
            <a:ext cx="1826960" cy="204325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1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xmlns="" id="{4EC476EC-AD4C-44B3-9D8C-DB28571583B7}"/>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it-IT"/>
            </a:defPPr>
            <a:lvl1pPr algn="ctr" rtl="0" fontAlgn="auto">
              <a:spcBef>
                <a:spcPts val="0"/>
              </a:spcBef>
              <a:spcAft>
                <a:spcPts val="0"/>
              </a:spcAft>
              <a:defRPr sz="1200" b="0" kern="1200">
                <a:solidFill>
                  <a:schemeClr val="tx1">
                    <a:tint val="75000"/>
                  </a:schemeClr>
                </a:solidFill>
                <a:latin typeface="+mn-lt"/>
                <a:ea typeface="+mn-ea"/>
                <a:cs typeface="+mn-cs"/>
              </a:defRPr>
            </a:lvl1pPr>
            <a:lvl2pPr marL="457200" algn="l" rtl="0" fontAlgn="base">
              <a:spcBef>
                <a:spcPct val="0"/>
              </a:spcBef>
              <a:spcAft>
                <a:spcPct val="0"/>
              </a:spcAft>
              <a:defRPr sz="2400" b="1" kern="1200">
                <a:solidFill>
                  <a:srgbClr val="0070C0"/>
                </a:solidFill>
                <a:latin typeface="Calibri" pitchFamily="34" charset="0"/>
                <a:ea typeface="+mn-ea"/>
                <a:cs typeface="+mn-cs"/>
              </a:defRPr>
            </a:lvl2pPr>
            <a:lvl3pPr marL="914400" algn="l" rtl="0" fontAlgn="base">
              <a:spcBef>
                <a:spcPct val="0"/>
              </a:spcBef>
              <a:spcAft>
                <a:spcPct val="0"/>
              </a:spcAft>
              <a:defRPr sz="2400" b="1" kern="1200">
                <a:solidFill>
                  <a:srgbClr val="0070C0"/>
                </a:solidFill>
                <a:latin typeface="Calibri" pitchFamily="34" charset="0"/>
                <a:ea typeface="+mn-ea"/>
                <a:cs typeface="+mn-cs"/>
              </a:defRPr>
            </a:lvl3pPr>
            <a:lvl4pPr marL="1371600" algn="l" rtl="0" fontAlgn="base">
              <a:spcBef>
                <a:spcPct val="0"/>
              </a:spcBef>
              <a:spcAft>
                <a:spcPct val="0"/>
              </a:spcAft>
              <a:defRPr sz="2400" b="1" kern="1200">
                <a:solidFill>
                  <a:srgbClr val="0070C0"/>
                </a:solidFill>
                <a:latin typeface="Calibri" pitchFamily="34" charset="0"/>
                <a:ea typeface="+mn-ea"/>
                <a:cs typeface="+mn-cs"/>
              </a:defRPr>
            </a:lvl4pPr>
            <a:lvl5pPr marL="1828800" algn="l" rtl="0" fontAlgn="base">
              <a:spcBef>
                <a:spcPct val="0"/>
              </a:spcBef>
              <a:spcAft>
                <a:spcPct val="0"/>
              </a:spcAft>
              <a:defRPr sz="2400" b="1" kern="1200">
                <a:solidFill>
                  <a:srgbClr val="0070C0"/>
                </a:solidFill>
                <a:latin typeface="Calibri" pitchFamily="34" charset="0"/>
                <a:ea typeface="+mn-ea"/>
                <a:cs typeface="+mn-cs"/>
              </a:defRPr>
            </a:lvl5pPr>
            <a:lvl6pPr marL="2286000" algn="l" defTabSz="914400" rtl="0" eaLnBrk="1" latinLnBrk="0" hangingPunct="1">
              <a:defRPr sz="2400" b="1" kern="1200">
                <a:solidFill>
                  <a:srgbClr val="0070C0"/>
                </a:solidFill>
                <a:latin typeface="Calibri" pitchFamily="34" charset="0"/>
                <a:ea typeface="+mn-ea"/>
                <a:cs typeface="+mn-cs"/>
              </a:defRPr>
            </a:lvl6pPr>
            <a:lvl7pPr marL="2743200" algn="l" defTabSz="914400" rtl="0" eaLnBrk="1" latinLnBrk="0" hangingPunct="1">
              <a:defRPr sz="2400" b="1" kern="1200">
                <a:solidFill>
                  <a:srgbClr val="0070C0"/>
                </a:solidFill>
                <a:latin typeface="Calibri" pitchFamily="34" charset="0"/>
                <a:ea typeface="+mn-ea"/>
                <a:cs typeface="+mn-cs"/>
              </a:defRPr>
            </a:lvl7pPr>
            <a:lvl8pPr marL="3200400" algn="l" defTabSz="914400" rtl="0" eaLnBrk="1" latinLnBrk="0" hangingPunct="1">
              <a:defRPr sz="2400" b="1" kern="1200">
                <a:solidFill>
                  <a:srgbClr val="0070C0"/>
                </a:solidFill>
                <a:latin typeface="Calibri" pitchFamily="34" charset="0"/>
                <a:ea typeface="+mn-ea"/>
                <a:cs typeface="+mn-cs"/>
              </a:defRPr>
            </a:lvl8pPr>
            <a:lvl9pPr marL="3657600" algn="l" defTabSz="914400" rtl="0" eaLnBrk="1" latinLnBrk="0" hangingPunct="1">
              <a:defRPr sz="2400" b="1" kern="1200">
                <a:solidFill>
                  <a:srgbClr val="0070C0"/>
                </a:solidFill>
                <a:latin typeface="Calibri" pitchFamily="34" charset="0"/>
                <a:ea typeface="+mn-ea"/>
                <a:cs typeface="+mn-cs"/>
              </a:defRPr>
            </a:lvl9pPr>
          </a:lstStyle>
          <a:p>
            <a:pPr>
              <a:defRPr/>
            </a:pPr>
            <a:endParaRPr lang="it-IT"/>
          </a:p>
        </p:txBody>
      </p:sp>
      <p:sp>
        <p:nvSpPr>
          <p:cNvPr id="5" name="Titolo 1">
            <a:extLst>
              <a:ext uri="{FF2B5EF4-FFF2-40B4-BE49-F238E27FC236}">
                <a16:creationId xmlns:a16="http://schemas.microsoft.com/office/drawing/2014/main" xmlns="" id="{83711278-5A5A-4072-BA7C-59CEDCC2F394}"/>
              </a:ext>
            </a:extLst>
          </p:cNvPr>
          <p:cNvSpPr>
            <a:spLocks noGrp="1"/>
          </p:cNvSpPr>
          <p:nvPr>
            <p:ph type="title"/>
          </p:nvPr>
        </p:nvSpPr>
        <p:spPr>
          <a:xfrm>
            <a:off x="-14777" y="38118"/>
            <a:ext cx="6747017" cy="790575"/>
          </a:xfrm>
        </p:spPr>
        <p:txBody>
          <a:bodyPr/>
          <a:lstStyle/>
          <a:p>
            <a:r>
              <a:rPr lang="it-IT" sz="2200" dirty="0">
                <a:solidFill>
                  <a:schemeClr val="bg1"/>
                </a:solidFill>
              </a:rPr>
              <a:t>A.3 Action - </a:t>
            </a:r>
            <a:r>
              <a:rPr lang="en-US" sz="2200" dirty="0">
                <a:solidFill>
                  <a:schemeClr val="bg1"/>
                </a:solidFill>
              </a:rPr>
              <a:t>Proposal for establishing a new SAC for the protection of “Adriatic Sturgeon spawning sites”</a:t>
            </a:r>
            <a:endParaRPr lang="it-IT" sz="2200" dirty="0">
              <a:solidFill>
                <a:schemeClr val="bg1"/>
              </a:solidFill>
            </a:endParaRPr>
          </a:p>
        </p:txBody>
      </p:sp>
      <p:sp>
        <p:nvSpPr>
          <p:cNvPr id="6" name="CasellaDiTesto 5">
            <a:extLst>
              <a:ext uri="{FF2B5EF4-FFF2-40B4-BE49-F238E27FC236}">
                <a16:creationId xmlns:a16="http://schemas.microsoft.com/office/drawing/2014/main" xmlns="" id="{436F4A31-C944-4C65-8C1B-8AFF33BB4620}"/>
              </a:ext>
            </a:extLst>
          </p:cNvPr>
          <p:cNvSpPr txBox="1"/>
          <p:nvPr/>
        </p:nvSpPr>
        <p:spPr>
          <a:xfrm>
            <a:off x="137099" y="1089061"/>
            <a:ext cx="8725043" cy="830997"/>
          </a:xfrm>
          <a:prstGeom prst="rect">
            <a:avLst/>
          </a:prstGeom>
          <a:noFill/>
        </p:spPr>
        <p:txBody>
          <a:bodyPr wrap="square" rtlCol="0">
            <a:spAutoFit/>
          </a:bodyPr>
          <a:lstStyle/>
          <a:p>
            <a:pPr algn="l"/>
            <a:r>
              <a:rPr lang="en-US" sz="1600" b="0" i="0" u="none" strike="noStrike" baseline="0" dirty="0">
                <a:solidFill>
                  <a:schemeClr val="tx1"/>
                </a:solidFill>
                <a:latin typeface="DejaVuSans"/>
              </a:rPr>
              <a:t>3) preparation of administrative and bureaucratic materials to be sent to </a:t>
            </a:r>
            <a:r>
              <a:rPr lang="en-US" sz="1600" b="0" i="0" u="none" strike="noStrike" baseline="0" dirty="0" err="1">
                <a:solidFill>
                  <a:schemeClr val="tx1"/>
                </a:solidFill>
                <a:latin typeface="DejaVuSans"/>
              </a:rPr>
              <a:t>Regione</a:t>
            </a:r>
            <a:r>
              <a:rPr lang="en-US" sz="1600" b="0" i="0" u="none" strike="noStrike" baseline="0" dirty="0">
                <a:solidFill>
                  <a:schemeClr val="tx1"/>
                </a:solidFill>
                <a:latin typeface="DejaVuSans"/>
              </a:rPr>
              <a:t> </a:t>
            </a:r>
            <a:r>
              <a:rPr lang="en-US" sz="1600" b="0" i="0" u="none" strike="noStrike" baseline="0" dirty="0" err="1">
                <a:solidFill>
                  <a:schemeClr val="tx1"/>
                </a:solidFill>
                <a:latin typeface="DejaVuSans"/>
              </a:rPr>
              <a:t>Lombardia</a:t>
            </a:r>
            <a:r>
              <a:rPr lang="en-US" sz="1600" b="0" i="0" u="none" strike="noStrike" baseline="0" dirty="0">
                <a:solidFill>
                  <a:schemeClr val="tx1"/>
                </a:solidFill>
                <a:latin typeface="DejaVuSans"/>
              </a:rPr>
              <a:t> for the designation of a new SCI and to the Ministry of the Environment for the designation of a new SAC</a:t>
            </a:r>
            <a:r>
              <a:rPr lang="en-US" sz="1600" b="0" i="0" u="none" strike="noStrike" baseline="0" dirty="0" smtClean="0">
                <a:solidFill>
                  <a:schemeClr val="tx1"/>
                </a:solidFill>
                <a:latin typeface="DejaVuSans"/>
              </a:rPr>
              <a:t>.</a:t>
            </a:r>
            <a:endParaRPr lang="it-IT" sz="1600" dirty="0">
              <a:solidFill>
                <a:schemeClr val="tx1"/>
              </a:solidFill>
            </a:endParaRPr>
          </a:p>
        </p:txBody>
      </p:sp>
      <p:pic>
        <p:nvPicPr>
          <p:cNvPr id="8" name="Immagine 7">
            <a:extLst>
              <a:ext uri="{FF2B5EF4-FFF2-40B4-BE49-F238E27FC236}">
                <a16:creationId xmlns:a16="http://schemas.microsoft.com/office/drawing/2014/main" xmlns="" id="{BBBFB25A-6689-4982-8F65-EA1B5D938927}"/>
              </a:ext>
            </a:extLst>
          </p:cNvPr>
          <p:cNvPicPr>
            <a:picLocks noChangeAspect="1"/>
          </p:cNvPicPr>
          <p:nvPr/>
        </p:nvPicPr>
        <p:blipFill>
          <a:blip r:embed="rId2"/>
          <a:stretch>
            <a:fillRect/>
          </a:stretch>
        </p:blipFill>
        <p:spPr>
          <a:xfrm>
            <a:off x="3333750" y="1740511"/>
            <a:ext cx="5821573" cy="4095103"/>
          </a:xfrm>
          <a:prstGeom prst="rect">
            <a:avLst/>
          </a:prstGeom>
        </p:spPr>
      </p:pic>
      <p:sp>
        <p:nvSpPr>
          <p:cNvPr id="10" name="CasellaDiTesto 9">
            <a:extLst>
              <a:ext uri="{FF2B5EF4-FFF2-40B4-BE49-F238E27FC236}">
                <a16:creationId xmlns:a16="http://schemas.microsoft.com/office/drawing/2014/main" xmlns="" id="{1F6D4FBD-79CD-4966-BCB8-3192CD7E797C}"/>
              </a:ext>
            </a:extLst>
          </p:cNvPr>
          <p:cNvSpPr txBox="1"/>
          <p:nvPr/>
        </p:nvSpPr>
        <p:spPr>
          <a:xfrm>
            <a:off x="172920" y="1910625"/>
            <a:ext cx="3130550" cy="3754874"/>
          </a:xfrm>
          <a:prstGeom prst="rect">
            <a:avLst/>
          </a:prstGeom>
          <a:noFill/>
        </p:spPr>
        <p:txBody>
          <a:bodyPr wrap="square">
            <a:spAutoFit/>
          </a:bodyPr>
          <a:lstStyle/>
          <a:p>
            <a:r>
              <a:rPr lang="it-IT" sz="1400" b="0" dirty="0">
                <a:solidFill>
                  <a:schemeClr val="tx1"/>
                </a:solidFill>
                <a:effectLst/>
                <a:latin typeface="CenturyGothic-Bold"/>
                <a:ea typeface="Calibri" panose="020F0502020204030204" pitchFamily="34" charset="0"/>
              </a:rPr>
              <a:t>March 2020</a:t>
            </a:r>
            <a:endParaRPr lang="it-IT" sz="1400" b="0" dirty="0">
              <a:solidFill>
                <a:schemeClr val="tx1"/>
              </a:solidFill>
              <a:effectLst/>
              <a:latin typeface="CenturyGothic"/>
              <a:ea typeface="Calibri" panose="020F0502020204030204" pitchFamily="34" charset="0"/>
            </a:endParaRPr>
          </a:p>
          <a:p>
            <a:r>
              <a:rPr lang="it-IT" sz="1400" dirty="0">
                <a:solidFill>
                  <a:schemeClr val="tx1"/>
                </a:solidFill>
                <a:effectLst/>
                <a:latin typeface="CenturyGothic"/>
                <a:ea typeface="Calibri" panose="020F0502020204030204" pitchFamily="34" charset="0"/>
              </a:rPr>
              <a:t>APPROVAZIONE DELLA CANDIDATURA A SITO DI IMPORTANZA</a:t>
            </a:r>
            <a:endParaRPr lang="it-IT" sz="1400" dirty="0">
              <a:solidFill>
                <a:schemeClr val="tx1"/>
              </a:solidFill>
              <a:effectLst/>
              <a:latin typeface="Calibri" panose="020F0502020204030204" pitchFamily="34" charset="0"/>
              <a:ea typeface="Calibri" panose="020F0502020204030204" pitchFamily="34" charset="0"/>
            </a:endParaRPr>
          </a:p>
          <a:p>
            <a:r>
              <a:rPr lang="it-IT" sz="1400" dirty="0">
                <a:solidFill>
                  <a:schemeClr val="tx1"/>
                </a:solidFill>
                <a:effectLst/>
                <a:latin typeface="CenturyGothic"/>
                <a:ea typeface="Calibri" panose="020F0502020204030204" pitchFamily="34" charset="0"/>
              </a:rPr>
              <a:t>COMUNITARIA (PSIC) DEL SITO DENOMINATO “SITI RIPRODUTTIVI DI</a:t>
            </a:r>
            <a:endParaRPr lang="it-IT" sz="1400" dirty="0">
              <a:solidFill>
                <a:schemeClr val="tx1"/>
              </a:solidFill>
              <a:effectLst/>
              <a:latin typeface="Calibri" panose="020F0502020204030204" pitchFamily="34" charset="0"/>
              <a:ea typeface="Calibri" panose="020F0502020204030204" pitchFamily="34" charset="0"/>
            </a:endParaRPr>
          </a:p>
          <a:p>
            <a:r>
              <a:rPr lang="it-IT" sz="1400" dirty="0">
                <a:solidFill>
                  <a:schemeClr val="tx1"/>
                </a:solidFill>
                <a:effectLst/>
                <a:latin typeface="CenturyGothic"/>
                <a:ea typeface="Calibri" panose="020F0502020204030204" pitchFamily="34" charset="0"/>
              </a:rPr>
              <a:t>STORIONE COBICE” NELL’ALVEO DEL FIUME TICINO IN PROVINCIA</a:t>
            </a:r>
            <a:endParaRPr lang="it-IT" sz="1400" dirty="0">
              <a:solidFill>
                <a:schemeClr val="tx1"/>
              </a:solidFill>
              <a:effectLst/>
              <a:latin typeface="Calibri" panose="020F0502020204030204" pitchFamily="34" charset="0"/>
              <a:ea typeface="Calibri" panose="020F0502020204030204" pitchFamily="34" charset="0"/>
            </a:endParaRPr>
          </a:p>
          <a:p>
            <a:r>
              <a:rPr lang="it-IT" sz="1400" dirty="0">
                <a:solidFill>
                  <a:schemeClr val="tx1"/>
                </a:solidFill>
                <a:effectLst/>
                <a:latin typeface="CenturyGothic"/>
                <a:ea typeface="Calibri" panose="020F0502020204030204" pitchFamily="34" charset="0"/>
              </a:rPr>
              <a:t>DI PAVIA E TRASMISSIONE DELLA PRESENTE DELIBERAZIONE AL</a:t>
            </a:r>
            <a:endParaRPr lang="it-IT" sz="1400" dirty="0">
              <a:solidFill>
                <a:schemeClr val="tx1"/>
              </a:solidFill>
              <a:effectLst/>
              <a:latin typeface="Calibri" panose="020F0502020204030204" pitchFamily="34" charset="0"/>
              <a:ea typeface="Calibri" panose="020F0502020204030204" pitchFamily="34" charset="0"/>
            </a:endParaRPr>
          </a:p>
          <a:p>
            <a:r>
              <a:rPr lang="it-IT" sz="1400" dirty="0">
                <a:solidFill>
                  <a:schemeClr val="tx1"/>
                </a:solidFill>
                <a:effectLst/>
                <a:latin typeface="CenturyGothic"/>
                <a:ea typeface="Calibri" panose="020F0502020204030204" pitchFamily="34" charset="0"/>
              </a:rPr>
              <a:t>MINISTERO DELL’AMBIENTE E DELLA TUTELA DEL TERRITORIO E DEL</a:t>
            </a:r>
            <a:endParaRPr lang="it-IT" sz="1400" dirty="0">
              <a:solidFill>
                <a:schemeClr val="tx1"/>
              </a:solidFill>
              <a:effectLst/>
              <a:latin typeface="Calibri" panose="020F0502020204030204" pitchFamily="34" charset="0"/>
              <a:ea typeface="Calibri" panose="020F0502020204030204" pitchFamily="34" charset="0"/>
            </a:endParaRPr>
          </a:p>
          <a:p>
            <a:r>
              <a:rPr lang="it-IT" sz="1400" dirty="0">
                <a:solidFill>
                  <a:schemeClr val="tx1"/>
                </a:solidFill>
                <a:effectLst/>
                <a:latin typeface="CenturyGothic"/>
                <a:ea typeface="Calibri" panose="020F0502020204030204" pitchFamily="34" charset="0"/>
              </a:rPr>
              <a:t>MARE, PER I SEGUITI DI COMPETENZA</a:t>
            </a:r>
            <a:endParaRPr lang="it-IT" sz="1400" dirty="0">
              <a:solidFill>
                <a:schemeClr val="tx1"/>
              </a:solidFill>
              <a:effectLst/>
              <a:latin typeface="Calibri" panose="020F0502020204030204" pitchFamily="34" charset="0"/>
              <a:ea typeface="Calibri" panose="020F0502020204030204" pitchFamily="34" charset="0"/>
            </a:endParaRPr>
          </a:p>
          <a:p>
            <a:r>
              <a:rPr lang="it-IT" sz="1400" b="1" dirty="0">
                <a:solidFill>
                  <a:schemeClr val="tx1"/>
                </a:solidFill>
                <a:effectLst/>
                <a:latin typeface="CenturyGothic-Bold"/>
                <a:ea typeface="Calibri" panose="020F0502020204030204" pitchFamily="34" charset="0"/>
              </a:rPr>
              <a:t>DGR del 23/3/2020 n.2972</a:t>
            </a:r>
            <a:endParaRPr lang="it-IT" sz="1400" dirty="0">
              <a:solidFill>
                <a:schemeClr val="tx1"/>
              </a:solidFill>
              <a:effectLst/>
              <a:latin typeface="Calibri" panose="020F0502020204030204" pitchFamily="34" charset="0"/>
              <a:ea typeface="Calibri" panose="020F0502020204030204" pitchFamily="34" charset="0"/>
            </a:endParaRPr>
          </a:p>
          <a:p>
            <a:r>
              <a:rPr lang="it-IT" sz="1400" dirty="0">
                <a:solidFill>
                  <a:schemeClr val="tx1"/>
                </a:solidFill>
                <a:effectLst/>
                <a:latin typeface="Calibri" panose="020F0502020204030204" pitchFamily="34" charset="0"/>
                <a:ea typeface="Calibri" panose="020F0502020204030204" pitchFamily="34" charset="0"/>
              </a:rPr>
              <a:t>  </a:t>
            </a:r>
          </a:p>
          <a:p>
            <a:r>
              <a:rPr lang="it-IT" sz="1400" b="0" dirty="0" err="1">
                <a:solidFill>
                  <a:schemeClr val="tx1"/>
                </a:solidFill>
                <a:effectLst/>
                <a:latin typeface="Calibri" panose="020F0502020204030204" pitchFamily="34" charset="0"/>
                <a:ea typeface="Calibri" panose="020F0502020204030204" pitchFamily="34" charset="0"/>
              </a:rPr>
              <a:t>December</a:t>
            </a:r>
            <a:r>
              <a:rPr lang="it-IT" sz="1400" b="0" dirty="0">
                <a:solidFill>
                  <a:schemeClr val="tx1"/>
                </a:solidFill>
                <a:effectLst/>
                <a:latin typeface="Calibri" panose="020F0502020204030204" pitchFamily="34" charset="0"/>
                <a:ea typeface="Calibri" panose="020F0502020204030204" pitchFamily="34" charset="0"/>
              </a:rPr>
              <a:t> 2020</a:t>
            </a:r>
          </a:p>
          <a:p>
            <a:r>
              <a:rPr lang="it-IT" sz="1400" dirty="0">
                <a:solidFill>
                  <a:schemeClr val="tx1"/>
                </a:solidFill>
                <a:effectLst/>
                <a:latin typeface="Calibri" panose="020F0502020204030204" pitchFamily="34" charset="0"/>
                <a:ea typeface="Calibri" panose="020F0502020204030204" pitchFamily="34" charset="0"/>
              </a:rPr>
              <a:t>Approvazione del MATTM </a:t>
            </a:r>
            <a:endParaRPr lang="it-IT" sz="1400" dirty="0">
              <a:solidFill>
                <a:schemeClr val="tx1"/>
              </a:solidFill>
              <a:ea typeface="Calibri" panose="020F0502020204030204" pitchFamily="34" charset="0"/>
            </a:endParaRPr>
          </a:p>
          <a:p>
            <a:endParaRPr lang="it-IT" sz="14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0402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xmlns="" id="{10882D06-5B5B-4124-9623-412776F8D030}"/>
              </a:ext>
            </a:extLst>
          </p:cNvPr>
          <p:cNvSpPr txBox="1"/>
          <p:nvPr/>
        </p:nvSpPr>
        <p:spPr>
          <a:xfrm>
            <a:off x="117010" y="923297"/>
            <a:ext cx="4219515" cy="3046988"/>
          </a:xfrm>
          <a:prstGeom prst="rect">
            <a:avLst/>
          </a:prstGeom>
          <a:noFill/>
        </p:spPr>
        <p:txBody>
          <a:bodyPr wrap="square">
            <a:spAutoFit/>
          </a:bodyPr>
          <a:lstStyle/>
          <a:p>
            <a:pPr algn="l"/>
            <a:r>
              <a:rPr lang="en-US" sz="1200" i="0" u="none" strike="noStrike" baseline="0" dirty="0">
                <a:solidFill>
                  <a:schemeClr val="tx1"/>
                </a:solidFill>
                <a:latin typeface="DejaVuSans"/>
              </a:rPr>
              <a:t>Defining the</a:t>
            </a:r>
            <a:r>
              <a:rPr lang="en-US" sz="1200" dirty="0">
                <a:solidFill>
                  <a:schemeClr val="tx1"/>
                </a:solidFill>
                <a:latin typeface="DejaVuSans"/>
              </a:rPr>
              <a:t> Containment Protocol of the species </a:t>
            </a:r>
            <a:r>
              <a:rPr lang="en-US" sz="1200" i="1" dirty="0" err="1">
                <a:solidFill>
                  <a:schemeClr val="tx1"/>
                </a:solidFill>
                <a:latin typeface="DejaVuSans"/>
              </a:rPr>
              <a:t>Silurus</a:t>
            </a:r>
            <a:r>
              <a:rPr lang="en-US" sz="1200" i="1" dirty="0">
                <a:solidFill>
                  <a:schemeClr val="tx1"/>
                </a:solidFill>
                <a:latin typeface="DejaVuSans"/>
              </a:rPr>
              <a:t> </a:t>
            </a:r>
            <a:r>
              <a:rPr lang="en-US" sz="1200" i="1" dirty="0" err="1">
                <a:solidFill>
                  <a:schemeClr val="tx1"/>
                </a:solidFill>
                <a:latin typeface="DejaVuSans"/>
              </a:rPr>
              <a:t>glanis</a:t>
            </a:r>
            <a:r>
              <a:rPr lang="en-US" sz="1200" i="0" u="none" strike="noStrike" baseline="0" dirty="0">
                <a:solidFill>
                  <a:schemeClr val="tx1"/>
                </a:solidFill>
                <a:latin typeface="DejaVuSans"/>
              </a:rPr>
              <a:t> </a:t>
            </a:r>
          </a:p>
          <a:p>
            <a:pPr marL="342900" indent="-342900" algn="l">
              <a:buAutoNum type="arabicParenR"/>
            </a:pPr>
            <a:endParaRPr lang="en-US" sz="1200" b="0" dirty="0">
              <a:solidFill>
                <a:schemeClr val="tx1"/>
              </a:solidFill>
              <a:latin typeface="DejaVuSans"/>
            </a:endParaRPr>
          </a:p>
          <a:p>
            <a:pPr algn="l"/>
            <a:r>
              <a:rPr lang="en-US" sz="1200" b="0" dirty="0">
                <a:solidFill>
                  <a:schemeClr val="tx1"/>
                </a:solidFill>
                <a:latin typeface="DejaVuSans"/>
              </a:rPr>
              <a:t>n. 10 electrofishing campaigns performed (as required from the GA) in and close to the spawning site of sturgeon, especially in and around the spawning season.</a:t>
            </a:r>
          </a:p>
          <a:p>
            <a:pPr algn="l"/>
            <a:endParaRPr lang="en-US" sz="1200" b="0" dirty="0">
              <a:solidFill>
                <a:schemeClr val="tx1"/>
              </a:solidFill>
              <a:latin typeface="DejaVuSans"/>
            </a:endParaRPr>
          </a:p>
          <a:p>
            <a:pPr algn="l"/>
            <a:r>
              <a:rPr lang="en-US" sz="1200" b="0" dirty="0">
                <a:solidFill>
                  <a:schemeClr val="tx1"/>
                </a:solidFill>
                <a:latin typeface="DejaVuSans"/>
              </a:rPr>
              <a:t>This activity finished in October 2018.</a:t>
            </a:r>
          </a:p>
          <a:p>
            <a:pPr algn="l"/>
            <a:endParaRPr lang="en-US" sz="1200" b="0" dirty="0">
              <a:solidFill>
                <a:schemeClr val="tx1"/>
              </a:solidFill>
              <a:latin typeface="DejaVuSans"/>
            </a:endParaRPr>
          </a:p>
          <a:p>
            <a:pPr algn="l"/>
            <a:r>
              <a:rPr lang="en-US" sz="1200" b="0" dirty="0">
                <a:solidFill>
                  <a:schemeClr val="tx1"/>
                </a:solidFill>
                <a:latin typeface="DejaVuSans"/>
              </a:rPr>
              <a:t>The containment protocol includes:</a:t>
            </a:r>
          </a:p>
          <a:p>
            <a:pPr algn="l"/>
            <a:r>
              <a:rPr lang="en-US" sz="1200" b="0" dirty="0">
                <a:solidFill>
                  <a:schemeClr val="tx1"/>
                </a:solidFill>
                <a:latin typeface="DejaVuSans"/>
              </a:rPr>
              <a:t>1. Identification of the hot-spots for the capture of </a:t>
            </a:r>
            <a:r>
              <a:rPr lang="en-US" sz="1200" b="0" i="1" dirty="0">
                <a:solidFill>
                  <a:schemeClr val="tx1"/>
                </a:solidFill>
                <a:latin typeface="DejaVuSans"/>
              </a:rPr>
              <a:t>S. </a:t>
            </a:r>
            <a:r>
              <a:rPr lang="en-US" sz="1200" b="0" i="1" dirty="0" err="1">
                <a:solidFill>
                  <a:schemeClr val="tx1"/>
                </a:solidFill>
                <a:latin typeface="DejaVuSans"/>
              </a:rPr>
              <a:t>glanis</a:t>
            </a:r>
            <a:endParaRPr lang="en-US" sz="1200" b="0" i="1" dirty="0">
              <a:solidFill>
                <a:schemeClr val="tx1"/>
              </a:solidFill>
              <a:latin typeface="DejaVuSans"/>
            </a:endParaRPr>
          </a:p>
          <a:p>
            <a:pPr algn="l"/>
            <a:r>
              <a:rPr lang="en-US" sz="1200" b="0" dirty="0">
                <a:solidFill>
                  <a:schemeClr val="tx1"/>
                </a:solidFill>
                <a:latin typeface="DejaVuSans"/>
              </a:rPr>
              <a:t>2. Identification of the best strategy of capture: electrofishing performed by day</a:t>
            </a:r>
          </a:p>
          <a:p>
            <a:pPr algn="l"/>
            <a:r>
              <a:rPr lang="en-US" sz="1200" b="0" dirty="0">
                <a:solidFill>
                  <a:schemeClr val="tx1"/>
                </a:solidFill>
                <a:latin typeface="DejaVuSans"/>
              </a:rPr>
              <a:t>3. Timing of the activity</a:t>
            </a:r>
          </a:p>
          <a:p>
            <a:pPr algn="l"/>
            <a:endParaRPr lang="en-US" sz="1200" b="0" dirty="0">
              <a:solidFill>
                <a:schemeClr val="tx1"/>
              </a:solidFill>
              <a:latin typeface="DejaVuSans"/>
            </a:endParaRPr>
          </a:p>
          <a:p>
            <a:pPr algn="l"/>
            <a:endParaRPr lang="en-US" sz="1200" b="0" strike="noStrike" baseline="0" dirty="0">
              <a:solidFill>
                <a:schemeClr val="tx1"/>
              </a:solidFill>
              <a:latin typeface="DejaVuSans"/>
            </a:endParaRPr>
          </a:p>
        </p:txBody>
      </p:sp>
      <p:pic>
        <p:nvPicPr>
          <p:cNvPr id="8" name="Immagine 7">
            <a:extLst>
              <a:ext uri="{FF2B5EF4-FFF2-40B4-BE49-F238E27FC236}">
                <a16:creationId xmlns:a16="http://schemas.microsoft.com/office/drawing/2014/main" xmlns="" id="{C4C46ED0-3501-4C6F-8470-61BFA963E0D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36525" y="923297"/>
            <a:ext cx="2086362" cy="280474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magine 18">
            <a:extLst>
              <a:ext uri="{FF2B5EF4-FFF2-40B4-BE49-F238E27FC236}">
                <a16:creationId xmlns:a16="http://schemas.microsoft.com/office/drawing/2014/main" xmlns="" id="{58B67EB0-A031-469C-A636-4E028F416CBE}"/>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0" y="3803528"/>
            <a:ext cx="2985571" cy="2519938"/>
          </a:xfrm>
          <a:prstGeom prst="rect">
            <a:avLst/>
          </a:prstGeom>
          <a:noFill/>
          <a:ln w="9525">
            <a:noFill/>
            <a:miter lim="800000"/>
            <a:headEnd/>
            <a:tailEnd/>
          </a:ln>
        </p:spPr>
      </p:pic>
      <p:graphicFrame>
        <p:nvGraphicFramePr>
          <p:cNvPr id="9" name="Tabella 8">
            <a:extLst>
              <a:ext uri="{FF2B5EF4-FFF2-40B4-BE49-F238E27FC236}">
                <a16:creationId xmlns:a16="http://schemas.microsoft.com/office/drawing/2014/main" xmlns="" id="{4AF786EC-3A7C-4697-AD05-2255E2579BC3}"/>
              </a:ext>
            </a:extLst>
          </p:cNvPr>
          <p:cNvGraphicFramePr>
            <a:graphicFrameLocks noGrp="1"/>
          </p:cNvGraphicFramePr>
          <p:nvPr/>
        </p:nvGraphicFramePr>
        <p:xfrm>
          <a:off x="6720288" y="1835883"/>
          <a:ext cx="2306702" cy="4346448"/>
        </p:xfrm>
        <a:graphic>
          <a:graphicData uri="http://schemas.openxmlformats.org/drawingml/2006/table">
            <a:tbl>
              <a:tblPr firstRow="1" firstCol="1" bandRow="1">
                <a:tableStyleId>{616DA210-FB5B-4158-B5E0-FEB733F419BA}</a:tableStyleId>
              </a:tblPr>
              <a:tblGrid>
                <a:gridCol w="654962">
                  <a:extLst>
                    <a:ext uri="{9D8B030D-6E8A-4147-A177-3AD203B41FA5}">
                      <a16:colId xmlns:a16="http://schemas.microsoft.com/office/drawing/2014/main" xmlns="" val="3150609818"/>
                    </a:ext>
                  </a:extLst>
                </a:gridCol>
                <a:gridCol w="1651740">
                  <a:extLst>
                    <a:ext uri="{9D8B030D-6E8A-4147-A177-3AD203B41FA5}">
                      <a16:colId xmlns:a16="http://schemas.microsoft.com/office/drawing/2014/main" xmlns="" val="3017684186"/>
                    </a:ext>
                  </a:extLst>
                </a:gridCol>
              </a:tblGrid>
              <a:tr h="89325">
                <a:tc>
                  <a:txBody>
                    <a:bodyPr/>
                    <a:lstStyle/>
                    <a:p>
                      <a:pPr algn="l">
                        <a:lnSpc>
                          <a:spcPct val="115000"/>
                        </a:lnSpc>
                        <a:spcAft>
                          <a:spcPts val="1000"/>
                        </a:spcAft>
                      </a:pPr>
                      <a:r>
                        <a:rPr lang="it-IT" sz="800" dirty="0">
                          <a:solidFill>
                            <a:schemeClr val="tx1"/>
                          </a:solidFill>
                          <a:effectLst/>
                        </a:rPr>
                        <a:t>Date</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dirty="0">
                          <a:solidFill>
                            <a:schemeClr val="tx1"/>
                          </a:solidFill>
                          <a:effectLst/>
                        </a:rPr>
                        <a:t>Location</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57092788"/>
                  </a:ext>
                </a:extLst>
              </a:tr>
              <a:tr h="360734">
                <a:tc>
                  <a:txBody>
                    <a:bodyPr/>
                    <a:lstStyle/>
                    <a:p>
                      <a:pPr algn="l">
                        <a:lnSpc>
                          <a:spcPct val="115000"/>
                        </a:lnSpc>
                        <a:spcAft>
                          <a:spcPts val="1000"/>
                        </a:spcAft>
                      </a:pPr>
                      <a:r>
                        <a:rPr lang="it-IT" sz="800">
                          <a:solidFill>
                            <a:schemeClr val="tx1"/>
                          </a:solidFill>
                          <a:effectLst/>
                        </a:rPr>
                        <a:t>15/03/2017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Foce Gravellone vecchio-confluenza Po - circa 5 km in sponda sinistra orografica e lanca in località Belvedere</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34602137"/>
                  </a:ext>
                </a:extLst>
              </a:tr>
              <a:tr h="269109">
                <a:tc>
                  <a:txBody>
                    <a:bodyPr/>
                    <a:lstStyle/>
                    <a:p>
                      <a:pPr algn="l">
                        <a:lnSpc>
                          <a:spcPct val="115000"/>
                        </a:lnSpc>
                        <a:spcAft>
                          <a:spcPts val="1000"/>
                        </a:spcAft>
                      </a:pPr>
                      <a:r>
                        <a:rPr lang="it-IT" sz="800">
                          <a:solidFill>
                            <a:schemeClr val="tx1"/>
                          </a:solidFill>
                          <a:effectLst/>
                        </a:rPr>
                        <a:t>06/06/2017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Ponte Coperto-Foce Gravellone vecchio - circa 4 km in sponda sinistra orografica</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54218596"/>
                  </a:ext>
                </a:extLst>
              </a:tr>
              <a:tr h="269109">
                <a:tc>
                  <a:txBody>
                    <a:bodyPr/>
                    <a:lstStyle/>
                    <a:p>
                      <a:pPr algn="l">
                        <a:lnSpc>
                          <a:spcPct val="115000"/>
                        </a:lnSpc>
                        <a:spcAft>
                          <a:spcPts val="1000"/>
                        </a:spcAft>
                      </a:pPr>
                      <a:r>
                        <a:rPr lang="it-IT" sz="800">
                          <a:solidFill>
                            <a:schemeClr val="tx1"/>
                          </a:solidFill>
                          <a:effectLst/>
                        </a:rPr>
                        <a:t>15/06/2017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Ponte Coperto-Foce Gravellone vecchio - circa 4 km in sponda destra orografica</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61920196"/>
                  </a:ext>
                </a:extLst>
              </a:tr>
              <a:tr h="201815">
                <a:tc>
                  <a:txBody>
                    <a:bodyPr/>
                    <a:lstStyle/>
                    <a:p>
                      <a:pPr algn="l">
                        <a:lnSpc>
                          <a:spcPct val="115000"/>
                        </a:lnSpc>
                        <a:spcAft>
                          <a:spcPts val="1000"/>
                        </a:spcAft>
                      </a:pPr>
                      <a:r>
                        <a:rPr lang="it-IT" sz="800">
                          <a:solidFill>
                            <a:schemeClr val="tx1"/>
                          </a:solidFill>
                          <a:effectLst/>
                        </a:rPr>
                        <a:t>15/06/2017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Foce Gravellone vecchio-confluenza Po – circa 5 km in doppia sponda</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28253342"/>
                  </a:ext>
                </a:extLst>
              </a:tr>
              <a:tr h="269109">
                <a:tc>
                  <a:txBody>
                    <a:bodyPr/>
                    <a:lstStyle/>
                    <a:p>
                      <a:pPr algn="l">
                        <a:lnSpc>
                          <a:spcPct val="115000"/>
                        </a:lnSpc>
                        <a:spcAft>
                          <a:spcPts val="1000"/>
                        </a:spcAft>
                      </a:pPr>
                      <a:r>
                        <a:rPr lang="it-IT" sz="800">
                          <a:solidFill>
                            <a:schemeClr val="tx1"/>
                          </a:solidFill>
                          <a:effectLst/>
                        </a:rPr>
                        <a:t>21/07/2017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Foce Gravellone vecchio-confluenza Po – ceppaie e massicciate in doppia sponda</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43313180"/>
                  </a:ext>
                </a:extLst>
              </a:tr>
              <a:tr h="269109">
                <a:tc>
                  <a:txBody>
                    <a:bodyPr/>
                    <a:lstStyle/>
                    <a:p>
                      <a:pPr algn="l">
                        <a:lnSpc>
                          <a:spcPct val="115000"/>
                        </a:lnSpc>
                        <a:spcAft>
                          <a:spcPts val="1000"/>
                        </a:spcAft>
                      </a:pPr>
                      <a:r>
                        <a:rPr lang="it-IT" sz="800">
                          <a:solidFill>
                            <a:schemeClr val="tx1"/>
                          </a:solidFill>
                          <a:effectLst/>
                        </a:rPr>
                        <a:t>03/08/2017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Ponte Coperto-Foce Gravellone vecchio - ceppaie e massicciate in doppia sponda</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77289030"/>
                  </a:ext>
                </a:extLst>
              </a:tr>
              <a:tr h="269109">
                <a:tc>
                  <a:txBody>
                    <a:bodyPr/>
                    <a:lstStyle/>
                    <a:p>
                      <a:pPr algn="l">
                        <a:lnSpc>
                          <a:spcPct val="115000"/>
                        </a:lnSpc>
                        <a:spcAft>
                          <a:spcPts val="1000"/>
                        </a:spcAft>
                      </a:pPr>
                      <a:r>
                        <a:rPr lang="it-IT" sz="800">
                          <a:solidFill>
                            <a:schemeClr val="tx1"/>
                          </a:solidFill>
                          <a:effectLst/>
                        </a:rPr>
                        <a:t>15/11/2017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Ponte Coperto-Foce Gravellone vecchio - ceppaie e massicciate in doppia sponda</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72585452"/>
                  </a:ext>
                </a:extLst>
              </a:tr>
              <a:tr h="269109">
                <a:tc>
                  <a:txBody>
                    <a:bodyPr/>
                    <a:lstStyle/>
                    <a:p>
                      <a:pPr algn="l">
                        <a:lnSpc>
                          <a:spcPct val="115000"/>
                        </a:lnSpc>
                        <a:spcAft>
                          <a:spcPts val="1000"/>
                        </a:spcAft>
                      </a:pPr>
                      <a:r>
                        <a:rPr lang="it-IT" sz="800">
                          <a:solidFill>
                            <a:schemeClr val="tx1"/>
                          </a:solidFill>
                          <a:effectLst/>
                        </a:rPr>
                        <a:t>22/11/2017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Foce Gravellone vecchio-confluenza Po – ceppaie e massicciate in doppia sponda</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44855974"/>
                  </a:ext>
                </a:extLst>
              </a:tr>
              <a:tr h="269109">
                <a:tc>
                  <a:txBody>
                    <a:bodyPr/>
                    <a:lstStyle/>
                    <a:p>
                      <a:pPr algn="l">
                        <a:lnSpc>
                          <a:spcPct val="115000"/>
                        </a:lnSpc>
                        <a:spcAft>
                          <a:spcPts val="1000"/>
                        </a:spcAft>
                      </a:pPr>
                      <a:r>
                        <a:rPr lang="it-IT" sz="800">
                          <a:solidFill>
                            <a:schemeClr val="tx1"/>
                          </a:solidFill>
                          <a:effectLst/>
                        </a:rPr>
                        <a:t>13/12/2017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a:solidFill>
                            <a:schemeClr val="tx1"/>
                          </a:solidFill>
                          <a:effectLst/>
                        </a:rPr>
                        <a:t>Ponte Coperto-Foce Gravellone vecchio - ceppaie e massicciate in doppia sponda</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54045519"/>
                  </a:ext>
                </a:extLst>
              </a:tr>
              <a:tr h="269109">
                <a:tc>
                  <a:txBody>
                    <a:bodyPr/>
                    <a:lstStyle/>
                    <a:p>
                      <a:pPr algn="l">
                        <a:lnSpc>
                          <a:spcPct val="115000"/>
                        </a:lnSpc>
                        <a:spcAft>
                          <a:spcPts val="1000"/>
                        </a:spcAft>
                      </a:pPr>
                      <a:r>
                        <a:rPr lang="it-IT" sz="800">
                          <a:solidFill>
                            <a:schemeClr val="tx1"/>
                          </a:solidFill>
                          <a:effectLst/>
                        </a:rPr>
                        <a:t>13/12/2017</a:t>
                      </a:r>
                      <a:endParaRPr lang="it-IT"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1000"/>
                        </a:spcAft>
                      </a:pPr>
                      <a:r>
                        <a:rPr lang="it-IT" sz="800" dirty="0">
                          <a:solidFill>
                            <a:schemeClr val="tx1"/>
                          </a:solidFill>
                          <a:effectLst/>
                        </a:rPr>
                        <a:t>Foce Gravellone vecchio-confluenza Po – ceppaie e massicciate in doppia sponda</a:t>
                      </a:r>
                      <a:endParaRPr lang="it-IT"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25181992"/>
                  </a:ext>
                </a:extLst>
              </a:tr>
            </a:tbl>
          </a:graphicData>
        </a:graphic>
      </p:graphicFrame>
      <p:grpSp>
        <p:nvGrpSpPr>
          <p:cNvPr id="14" name="Gruppo 13">
            <a:extLst>
              <a:ext uri="{FF2B5EF4-FFF2-40B4-BE49-F238E27FC236}">
                <a16:creationId xmlns:a16="http://schemas.microsoft.com/office/drawing/2014/main" xmlns="" id="{A135F2D5-FBBC-48B5-9C86-400EBEC04726}"/>
              </a:ext>
            </a:extLst>
          </p:cNvPr>
          <p:cNvGrpSpPr/>
          <p:nvPr/>
        </p:nvGrpSpPr>
        <p:grpSpPr>
          <a:xfrm>
            <a:off x="3124200" y="3803528"/>
            <a:ext cx="3313770" cy="2519053"/>
            <a:chOff x="3124200" y="3803528"/>
            <a:chExt cx="3313770" cy="2519053"/>
          </a:xfrm>
        </p:grpSpPr>
        <p:pic>
          <p:nvPicPr>
            <p:cNvPr id="20" name="Immagine 19">
              <a:extLst>
                <a:ext uri="{FF2B5EF4-FFF2-40B4-BE49-F238E27FC236}">
                  <a16:creationId xmlns:a16="http://schemas.microsoft.com/office/drawing/2014/main" xmlns="" id="{16884C89-458F-47B9-BF23-FDD3BD03245D}"/>
                </a:ext>
              </a:extLst>
            </p:cNvPr>
            <p:cNvPicPr/>
            <p:nvPr/>
          </p:nvPicPr>
          <p:blipFill>
            <a:blip r:embed="rId4" cstate="print">
              <a:extLst>
                <a:ext uri="{28A0092B-C50C-407E-A947-70E740481C1C}">
                  <a14:useLocalDpi xmlns:a14="http://schemas.microsoft.com/office/drawing/2010/main"/>
                </a:ext>
              </a:extLst>
            </a:blip>
            <a:stretch>
              <a:fillRect/>
            </a:stretch>
          </p:blipFill>
          <p:spPr>
            <a:xfrm>
              <a:off x="3124200" y="3803528"/>
              <a:ext cx="3313770" cy="2519053"/>
            </a:xfrm>
            <a:prstGeom prst="rect">
              <a:avLst/>
            </a:prstGeom>
          </p:spPr>
        </p:pic>
        <p:sp>
          <p:nvSpPr>
            <p:cNvPr id="10" name="CasellaDiTesto 9">
              <a:extLst>
                <a:ext uri="{FF2B5EF4-FFF2-40B4-BE49-F238E27FC236}">
                  <a16:creationId xmlns:a16="http://schemas.microsoft.com/office/drawing/2014/main" xmlns="" id="{FEAE7A11-03F9-4B34-9C43-1742A06DFBC2}"/>
                </a:ext>
              </a:extLst>
            </p:cNvPr>
            <p:cNvSpPr txBox="1"/>
            <p:nvPr/>
          </p:nvSpPr>
          <p:spPr>
            <a:xfrm>
              <a:off x="3548064" y="5754077"/>
              <a:ext cx="866774" cy="384787"/>
            </a:xfrm>
            <a:prstGeom prst="rect">
              <a:avLst/>
            </a:prstGeom>
            <a:solidFill>
              <a:schemeClr val="bg1"/>
            </a:solidFill>
          </p:spPr>
          <p:txBody>
            <a:bodyPr wrap="square" lIns="0" tIns="0" rIns="0" bIns="0" rtlCol="0">
              <a:noAutofit/>
            </a:bodyPr>
            <a:lstStyle/>
            <a:p>
              <a:r>
                <a:rPr lang="it-IT" sz="1000" dirty="0" err="1">
                  <a:solidFill>
                    <a:schemeClr val="tx1"/>
                  </a:solidFill>
                </a:rPr>
                <a:t>Stumps</a:t>
              </a:r>
              <a:endParaRPr lang="it-IT" sz="1000" dirty="0">
                <a:solidFill>
                  <a:schemeClr val="tx1"/>
                </a:solidFill>
              </a:endParaRPr>
            </a:p>
            <a:p>
              <a:r>
                <a:rPr lang="it-IT" sz="1000" dirty="0">
                  <a:solidFill>
                    <a:schemeClr val="tx1"/>
                  </a:solidFill>
                </a:rPr>
                <a:t>ballast</a:t>
              </a:r>
            </a:p>
            <a:p>
              <a:endParaRPr lang="it-IT" sz="1200" dirty="0">
                <a:solidFill>
                  <a:schemeClr val="tx1"/>
                </a:solidFill>
              </a:endParaRPr>
            </a:p>
          </p:txBody>
        </p:sp>
      </p:grpSp>
      <p:sp>
        <p:nvSpPr>
          <p:cNvPr id="13" name="Titolo 1">
            <a:extLst>
              <a:ext uri="{FF2B5EF4-FFF2-40B4-BE49-F238E27FC236}">
                <a16:creationId xmlns:a16="http://schemas.microsoft.com/office/drawing/2014/main" xmlns="" id="{300FF637-8BC2-4269-947B-A48BD3614FF6}"/>
              </a:ext>
            </a:extLst>
          </p:cNvPr>
          <p:cNvSpPr>
            <a:spLocks noGrp="1"/>
          </p:cNvSpPr>
          <p:nvPr>
            <p:ph type="title"/>
          </p:nvPr>
        </p:nvSpPr>
        <p:spPr>
          <a:xfrm>
            <a:off x="-14777" y="38118"/>
            <a:ext cx="6747017" cy="790575"/>
          </a:xfrm>
        </p:spPr>
        <p:txBody>
          <a:bodyPr/>
          <a:lstStyle/>
          <a:p>
            <a:r>
              <a:rPr lang="it-IT" sz="2200" dirty="0">
                <a:solidFill>
                  <a:schemeClr val="bg1"/>
                </a:solidFill>
              </a:rPr>
              <a:t>A.3 Action - </a:t>
            </a:r>
            <a:r>
              <a:rPr lang="en-US" sz="2200" dirty="0">
                <a:solidFill>
                  <a:schemeClr val="bg1"/>
                </a:solidFill>
              </a:rPr>
              <a:t>Proposal for establishing a new SAC for the protection of “Adriatic Sturgeon spawning sites”</a:t>
            </a:r>
            <a:endParaRPr lang="it-IT" sz="2200" dirty="0">
              <a:solidFill>
                <a:schemeClr val="bg1"/>
              </a:solidFill>
            </a:endParaRPr>
          </a:p>
        </p:txBody>
      </p:sp>
    </p:spTree>
    <p:extLst>
      <p:ext uri="{BB962C8B-B14F-4D97-AF65-F5344CB8AC3E}">
        <p14:creationId xmlns:p14="http://schemas.microsoft.com/office/powerpoint/2010/main" val="1582163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xmlns="" id="{83711278-5A5A-4072-BA7C-59CEDCC2F394}"/>
              </a:ext>
            </a:extLst>
          </p:cNvPr>
          <p:cNvSpPr>
            <a:spLocks noGrp="1"/>
          </p:cNvSpPr>
          <p:nvPr>
            <p:ph type="title"/>
          </p:nvPr>
        </p:nvSpPr>
        <p:spPr>
          <a:xfrm>
            <a:off x="-31503" y="35306"/>
            <a:ext cx="6835751" cy="790575"/>
          </a:xfrm>
        </p:spPr>
        <p:txBody>
          <a:bodyPr/>
          <a:lstStyle/>
          <a:p>
            <a:r>
              <a:rPr lang="en-US" sz="2400" dirty="0">
                <a:solidFill>
                  <a:schemeClr val="bg1"/>
                </a:solidFill>
              </a:rPr>
              <a:t>A.5 - Consultations for the creation of a task force to protect </a:t>
            </a:r>
            <a:r>
              <a:rPr lang="en-US" sz="2400" i="1" dirty="0">
                <a:solidFill>
                  <a:schemeClr val="bg1"/>
                </a:solidFill>
              </a:rPr>
              <a:t>Acipenser naccarii</a:t>
            </a:r>
            <a:r>
              <a:rPr lang="en-US" sz="2400" dirty="0">
                <a:solidFill>
                  <a:schemeClr val="bg1"/>
                </a:solidFill>
              </a:rPr>
              <a:t> spawning site</a:t>
            </a:r>
          </a:p>
        </p:txBody>
      </p:sp>
      <p:sp>
        <p:nvSpPr>
          <p:cNvPr id="7" name="Segnaposto testo 2">
            <a:extLst>
              <a:ext uri="{FF2B5EF4-FFF2-40B4-BE49-F238E27FC236}">
                <a16:creationId xmlns:a16="http://schemas.microsoft.com/office/drawing/2014/main" xmlns="" id="{8F4D4ECF-5802-48A2-A69E-554458D36F91}"/>
              </a:ext>
            </a:extLst>
          </p:cNvPr>
          <p:cNvSpPr txBox="1">
            <a:spLocks/>
          </p:cNvSpPr>
          <p:nvPr/>
        </p:nvSpPr>
        <p:spPr>
          <a:xfrm>
            <a:off x="88900" y="747476"/>
            <a:ext cx="6491243" cy="382285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sz="1600" dirty="0" err="1">
                <a:solidFill>
                  <a:srgbClr val="58A7A4"/>
                </a:solidFill>
              </a:rPr>
              <a:t>Objectives</a:t>
            </a:r>
            <a:endParaRPr lang="it-IT" sz="1600" dirty="0">
              <a:solidFill>
                <a:srgbClr val="58A7A4"/>
              </a:solidFill>
            </a:endParaRPr>
          </a:p>
          <a:p>
            <a:pPr marL="0" indent="0" algn="l">
              <a:buNone/>
            </a:pPr>
            <a:r>
              <a:rPr lang="en-US" sz="1600" b="0" i="0" u="none" strike="noStrike" baseline="0" dirty="0">
                <a:latin typeface="DejaVuSans"/>
              </a:rPr>
              <a:t>The objective was to involve the local associations of anglers on the active defense of </a:t>
            </a:r>
            <a:r>
              <a:rPr lang="en-US" sz="1600" b="0" i="1" u="none" strike="noStrike" baseline="0" dirty="0">
                <a:latin typeface="DejaVuSans"/>
              </a:rPr>
              <a:t>A. naccarii </a:t>
            </a:r>
            <a:r>
              <a:rPr lang="en-US" sz="1600" b="0" i="0" u="none" strike="noStrike" baseline="0" dirty="0">
                <a:latin typeface="DejaVuSans"/>
              </a:rPr>
              <a:t>spawning site (target of Action A3 and C7) and also of </a:t>
            </a:r>
            <a:r>
              <a:rPr lang="en-US" sz="1600" b="0" i="1" u="none" strike="noStrike" baseline="0" dirty="0">
                <a:latin typeface="DejaVuSans"/>
              </a:rPr>
              <a:t>Huso </a:t>
            </a:r>
            <a:r>
              <a:rPr lang="en-US" sz="1600" b="0" i="1" u="none" strike="noStrike" baseline="0" dirty="0" err="1">
                <a:latin typeface="DejaVuSans"/>
              </a:rPr>
              <a:t>huso</a:t>
            </a:r>
            <a:r>
              <a:rPr lang="en-US" sz="1600" b="0" i="0" u="none" strike="noStrike" baseline="0" dirty="0">
                <a:latin typeface="DejaVuSans"/>
              </a:rPr>
              <a:t>, after its reintroduction, before it takes the long way towards the sea, </a:t>
            </a:r>
            <a:r>
              <a:rPr lang="en-US" sz="1600" b="0" i="0" u="none" strike="noStrike" baseline="0" dirty="0" err="1">
                <a:latin typeface="DejaVuSans"/>
              </a:rPr>
              <a:t>expecially</a:t>
            </a:r>
            <a:r>
              <a:rPr lang="en-US" sz="1600" b="0" i="0" u="none" strike="noStrike" baseline="0" dirty="0">
                <a:latin typeface="DejaVuSans"/>
              </a:rPr>
              <a:t> against two main threats: IAS and poaching.</a:t>
            </a:r>
          </a:p>
          <a:p>
            <a:pPr marL="0" indent="0" algn="l">
              <a:buNone/>
            </a:pPr>
            <a:r>
              <a:rPr lang="it-IT" sz="1600" dirty="0" err="1">
                <a:solidFill>
                  <a:srgbClr val="58A7A4"/>
                </a:solidFill>
              </a:rPr>
              <a:t>Expected</a:t>
            </a:r>
            <a:r>
              <a:rPr lang="it-IT" sz="1600" dirty="0">
                <a:solidFill>
                  <a:srgbClr val="58A7A4"/>
                </a:solidFill>
              </a:rPr>
              <a:t> </a:t>
            </a:r>
            <a:r>
              <a:rPr lang="it-IT" sz="1600" dirty="0" err="1">
                <a:solidFill>
                  <a:srgbClr val="58A7A4"/>
                </a:solidFill>
              </a:rPr>
              <a:t>results</a:t>
            </a:r>
            <a:endParaRPr lang="it-IT" sz="1600" dirty="0">
              <a:solidFill>
                <a:srgbClr val="58A7A4"/>
              </a:solidFill>
            </a:endParaRPr>
          </a:p>
          <a:p>
            <a:pPr marL="0" indent="0">
              <a:buNone/>
            </a:pPr>
            <a:r>
              <a:rPr lang="en-US" sz="1600" b="0" dirty="0"/>
              <a:t>The formal establishment of a task force, composed of a minimum of 10 volunteers, committing themselves to attend the course foreseen in Action E2 (Sub-action E2.1) and to participate to Action C7.</a:t>
            </a:r>
          </a:p>
          <a:p>
            <a:pPr marL="0" indent="0">
              <a:buNone/>
            </a:pPr>
            <a:r>
              <a:rPr lang="en-US" sz="1600" b="0" dirty="0">
                <a:solidFill>
                  <a:srgbClr val="58A7A4"/>
                </a:solidFill>
              </a:rPr>
              <a:t>Involvement of FIPSAS Pavia, FIPSAS CO.RE.LO, SPS </a:t>
            </a:r>
            <a:r>
              <a:rPr lang="en-US" sz="1600" b="0" dirty="0" err="1">
                <a:solidFill>
                  <a:srgbClr val="58A7A4"/>
                </a:solidFill>
              </a:rPr>
              <a:t>Bereguardo</a:t>
            </a:r>
            <a:r>
              <a:rPr lang="en-US" sz="1600" b="0" dirty="0">
                <a:solidFill>
                  <a:srgbClr val="58A7A4"/>
                </a:solidFill>
              </a:rPr>
              <a:t>, SPD </a:t>
            </a:r>
            <a:r>
              <a:rPr lang="en-US" sz="1600" b="0" dirty="0" err="1">
                <a:solidFill>
                  <a:srgbClr val="58A7A4"/>
                </a:solidFill>
              </a:rPr>
              <a:t>Cassolese</a:t>
            </a:r>
            <a:r>
              <a:rPr lang="en-US" sz="1600" b="0" dirty="0">
                <a:solidFill>
                  <a:srgbClr val="58A7A4"/>
                </a:solidFill>
              </a:rPr>
              <a:t>, SPS Vigevano, Spinning Club Italia, FIPSAS Varese (potential total audience of more than 1,000 anglers).</a:t>
            </a:r>
          </a:p>
          <a:p>
            <a:pPr marL="0" indent="0">
              <a:buNone/>
            </a:pPr>
            <a:r>
              <a:rPr lang="en-US" sz="1600" dirty="0">
                <a:solidFill>
                  <a:srgbClr val="58A7A4"/>
                </a:solidFill>
                <a:latin typeface="+mn-lt"/>
              </a:rPr>
              <a:t>More than a hundred people attended the 5 evening events </a:t>
            </a:r>
            <a:r>
              <a:rPr lang="en-US" sz="1600" b="0" dirty="0">
                <a:solidFill>
                  <a:srgbClr val="58A7A4"/>
                </a:solidFill>
              </a:rPr>
              <a:t>(one more than expected) </a:t>
            </a:r>
            <a:r>
              <a:rPr lang="en-US" sz="1600" dirty="0">
                <a:solidFill>
                  <a:srgbClr val="58A7A4"/>
                </a:solidFill>
                <a:latin typeface="+mn-lt"/>
              </a:rPr>
              <a:t>held in </a:t>
            </a:r>
            <a:r>
              <a:rPr lang="en-US" sz="1600" dirty="0" err="1">
                <a:solidFill>
                  <a:srgbClr val="58A7A4"/>
                </a:solidFill>
                <a:latin typeface="+mn-lt"/>
              </a:rPr>
              <a:t>Bereguardo</a:t>
            </a:r>
            <a:r>
              <a:rPr lang="en-US" sz="1600" dirty="0">
                <a:solidFill>
                  <a:srgbClr val="58A7A4"/>
                </a:solidFill>
                <a:latin typeface="+mn-lt"/>
              </a:rPr>
              <a:t> on 23/01/2017, 21/02/2017, 14/03/2017, 28/03/2017 and 28/04/2017</a:t>
            </a:r>
            <a:endParaRPr lang="it-IT" sz="1600" dirty="0">
              <a:solidFill>
                <a:srgbClr val="58A7A4"/>
              </a:solidFill>
              <a:latin typeface="+mn-lt"/>
            </a:endParaRPr>
          </a:p>
          <a:p>
            <a:pPr marL="0" indent="0">
              <a:buNone/>
            </a:pPr>
            <a:endParaRPr lang="it-IT" sz="1600" b="0" dirty="0"/>
          </a:p>
        </p:txBody>
      </p:sp>
      <p:sp>
        <p:nvSpPr>
          <p:cNvPr id="9" name="Segnaposto testo 2">
            <a:extLst>
              <a:ext uri="{FF2B5EF4-FFF2-40B4-BE49-F238E27FC236}">
                <a16:creationId xmlns:a16="http://schemas.microsoft.com/office/drawing/2014/main" xmlns="" id="{1390E4F8-2810-4A75-B4F4-A922B9F6C7DC}"/>
              </a:ext>
            </a:extLst>
          </p:cNvPr>
          <p:cNvSpPr txBox="1">
            <a:spLocks/>
          </p:cNvSpPr>
          <p:nvPr/>
        </p:nvSpPr>
        <p:spPr>
          <a:xfrm>
            <a:off x="0" y="5291331"/>
            <a:ext cx="9144000" cy="281678"/>
          </a:xfrm>
          <a:prstGeom prst="rect">
            <a:avLst/>
          </a:prstGeom>
          <a:solidFill>
            <a:srgbClr val="58A7A4"/>
          </a:solidFill>
        </p:spPr>
        <p:txBody>
          <a:bodyPr/>
          <a:lstStyle>
            <a:defPPr>
              <a:defRPr lang="it-IT"/>
            </a:defPPr>
            <a:lvl1pPr marL="0" indent="0" eaLnBrk="0" hangingPunct="0">
              <a:spcBef>
                <a:spcPct val="20000"/>
              </a:spcBef>
              <a:buFont typeface="Arial" charset="0"/>
              <a:buNone/>
              <a:defRPr sz="1600">
                <a:solidFill>
                  <a:schemeClr val="bg1"/>
                </a:solidFill>
                <a:latin typeface="+mn-lt"/>
              </a:defRPr>
            </a:lvl1pPr>
            <a:lvl2pPr marL="742950" indent="-285750" eaLnBrk="0" hangingPunct="0">
              <a:spcBef>
                <a:spcPct val="20000"/>
              </a:spcBef>
              <a:buFont typeface="Arial" charset="0"/>
              <a:buChar char="–"/>
              <a:defRPr sz="2800">
                <a:solidFill>
                  <a:schemeClr val="tx1"/>
                </a:solidFill>
                <a:latin typeface="+mn-lt"/>
              </a:defRPr>
            </a:lvl2pPr>
            <a:lvl3pPr marL="1143000" indent="-228600" eaLnBrk="0" hangingPunct="0">
              <a:spcBef>
                <a:spcPct val="20000"/>
              </a:spcBef>
              <a:buFont typeface="Arial" charset="0"/>
              <a:buChar char="•"/>
              <a:defRPr>
                <a:solidFill>
                  <a:schemeClr val="tx1"/>
                </a:solidFill>
                <a:latin typeface="+mn-lt"/>
              </a:defRPr>
            </a:lvl3pPr>
            <a:lvl4pPr marL="1600200" indent="-228600" eaLnBrk="0" hangingPunct="0">
              <a:spcBef>
                <a:spcPct val="20000"/>
              </a:spcBef>
              <a:buFont typeface="Arial" charset="0"/>
              <a:buChar char="–"/>
              <a:defRPr sz="2000">
                <a:solidFill>
                  <a:schemeClr val="tx1"/>
                </a:solidFill>
                <a:latin typeface="+mn-lt"/>
              </a:defRPr>
            </a:lvl4pPr>
            <a:lvl5pPr marL="2057400" indent="-228600" eaLnBrk="0" hangingPunct="0">
              <a:spcBef>
                <a:spcPct val="20000"/>
              </a:spcBef>
              <a:buFont typeface="Arial" charset="0"/>
              <a:buChar char="»"/>
              <a:defRPr sz="2000">
                <a:solidFill>
                  <a:schemeClr val="tx1"/>
                </a:solidFill>
                <a:latin typeface="+mn-lt"/>
              </a:defRPr>
            </a:lvl5pPr>
            <a:lvl6pPr marL="2514600" indent="-228600">
              <a:spcBef>
                <a:spcPct val="20000"/>
              </a:spcBef>
              <a:buFont typeface="Arial" panose="020B0604020202020204" pitchFamily="34" charset="0"/>
              <a:buChar char="•"/>
              <a:defRPr sz="2000">
                <a:solidFill>
                  <a:schemeClr val="tx1"/>
                </a:solidFill>
                <a:latin typeface="+mn-lt"/>
              </a:defRPr>
            </a:lvl6pPr>
            <a:lvl7pPr marL="2971800" indent="-228600">
              <a:spcBef>
                <a:spcPct val="20000"/>
              </a:spcBef>
              <a:buFont typeface="Arial" panose="020B0604020202020204" pitchFamily="34" charset="0"/>
              <a:buChar char="•"/>
              <a:defRPr sz="2000">
                <a:solidFill>
                  <a:schemeClr val="tx1"/>
                </a:solidFill>
                <a:latin typeface="+mn-lt"/>
              </a:defRPr>
            </a:lvl7pPr>
            <a:lvl8pPr marL="3429000" indent="-228600">
              <a:spcBef>
                <a:spcPct val="20000"/>
              </a:spcBef>
              <a:buFont typeface="Arial" panose="020B0604020202020204" pitchFamily="34" charset="0"/>
              <a:buChar char="•"/>
              <a:defRPr sz="2000">
                <a:solidFill>
                  <a:schemeClr val="tx1"/>
                </a:solidFill>
                <a:latin typeface="+mn-lt"/>
              </a:defRPr>
            </a:lvl8pPr>
            <a:lvl9pPr marL="3886200" indent="-228600">
              <a:spcBef>
                <a:spcPct val="20000"/>
              </a:spcBef>
              <a:buFont typeface="Arial" panose="020B0604020202020204" pitchFamily="34" charset="0"/>
              <a:buChar char="•"/>
              <a:defRPr sz="2000">
                <a:solidFill>
                  <a:schemeClr val="tx1"/>
                </a:solidFill>
                <a:latin typeface="+mn-lt"/>
              </a:defRPr>
            </a:lvl9pPr>
          </a:lstStyle>
          <a:p>
            <a:r>
              <a:rPr lang="it-IT" dirty="0"/>
              <a:t>Deliverables</a:t>
            </a:r>
          </a:p>
        </p:txBody>
      </p:sp>
      <p:graphicFrame>
        <p:nvGraphicFramePr>
          <p:cNvPr id="10" name="Tabella 9">
            <a:extLst>
              <a:ext uri="{FF2B5EF4-FFF2-40B4-BE49-F238E27FC236}">
                <a16:creationId xmlns:a16="http://schemas.microsoft.com/office/drawing/2014/main" xmlns="" id="{68056294-E057-4E47-BAE0-11B81F16E909}"/>
              </a:ext>
            </a:extLst>
          </p:cNvPr>
          <p:cNvGraphicFramePr>
            <a:graphicFrameLocks noGrp="1"/>
          </p:cNvGraphicFramePr>
          <p:nvPr/>
        </p:nvGraphicFramePr>
        <p:xfrm>
          <a:off x="0" y="5664754"/>
          <a:ext cx="9144000" cy="445770"/>
        </p:xfrm>
        <a:graphic>
          <a:graphicData uri="http://schemas.openxmlformats.org/drawingml/2006/table">
            <a:tbl>
              <a:tblPr firstRow="1" firstCol="1" bandRow="1">
                <a:tableStyleId>{2D5ABB26-0587-4C30-8999-92F81FD0307C}</a:tableStyleId>
              </a:tblPr>
              <a:tblGrid>
                <a:gridCol w="6273800">
                  <a:extLst>
                    <a:ext uri="{9D8B030D-6E8A-4147-A177-3AD203B41FA5}">
                      <a16:colId xmlns:a16="http://schemas.microsoft.com/office/drawing/2014/main" xmlns="" val="145843498"/>
                    </a:ext>
                  </a:extLst>
                </a:gridCol>
                <a:gridCol w="1524000">
                  <a:extLst>
                    <a:ext uri="{9D8B030D-6E8A-4147-A177-3AD203B41FA5}">
                      <a16:colId xmlns:a16="http://schemas.microsoft.com/office/drawing/2014/main" xmlns="" val="2462444391"/>
                    </a:ext>
                  </a:extLst>
                </a:gridCol>
                <a:gridCol w="1346200">
                  <a:extLst>
                    <a:ext uri="{9D8B030D-6E8A-4147-A177-3AD203B41FA5}">
                      <a16:colId xmlns:a16="http://schemas.microsoft.com/office/drawing/2014/main" xmlns="" val="1023445174"/>
                    </a:ext>
                  </a:extLst>
                </a:gridCol>
              </a:tblGrid>
              <a:tr h="219967">
                <a:tc>
                  <a:txBody>
                    <a:bodyPr/>
                    <a:lstStyle/>
                    <a:p>
                      <a:pPr algn="l" fontAlgn="b"/>
                      <a:r>
                        <a:rPr lang="it-IT" sz="1400" b="1" u="none" strike="noStrike" dirty="0" err="1">
                          <a:effectLst/>
                        </a:rPr>
                        <a:t>Description</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Foreseen</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Actual</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1879541"/>
                  </a:ext>
                </a:extLst>
              </a:tr>
              <a:tr h="137049">
                <a:tc>
                  <a:txBody>
                    <a:bodyPr/>
                    <a:lstStyle/>
                    <a:p>
                      <a:pPr algn="l" fontAlgn="b"/>
                      <a:r>
                        <a:rPr lang="en-US" sz="1400" u="none" strike="noStrike" dirty="0">
                          <a:effectLst/>
                        </a:rPr>
                        <a:t>Task Force establishment formal act</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06/2017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06/2017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843284"/>
                  </a:ext>
                </a:extLst>
              </a:tr>
            </a:tbl>
          </a:graphicData>
        </a:graphic>
      </p:graphicFrame>
      <p:pic>
        <p:nvPicPr>
          <p:cNvPr id="13" name="Immagine 12">
            <a:extLst>
              <a:ext uri="{FF2B5EF4-FFF2-40B4-BE49-F238E27FC236}">
                <a16:creationId xmlns:a16="http://schemas.microsoft.com/office/drawing/2014/main" xmlns="" id="{1795A117-DD18-4596-AB4E-39B5A4F29E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74525" y="846587"/>
            <a:ext cx="2269475" cy="1702106"/>
          </a:xfrm>
          <a:prstGeom prst="rect">
            <a:avLst/>
          </a:prstGeom>
        </p:spPr>
      </p:pic>
      <p:pic>
        <p:nvPicPr>
          <p:cNvPr id="19" name="Immagine 18">
            <a:extLst>
              <a:ext uri="{FF2B5EF4-FFF2-40B4-BE49-F238E27FC236}">
                <a16:creationId xmlns:a16="http://schemas.microsoft.com/office/drawing/2014/main" xmlns="" id="{B1E0DE50-9D54-422C-865F-59C506F1DB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451466">
            <a:off x="6590761" y="2260625"/>
            <a:ext cx="1635732" cy="2221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magine 22">
            <a:extLst>
              <a:ext uri="{FF2B5EF4-FFF2-40B4-BE49-F238E27FC236}">
                <a16:creationId xmlns:a16="http://schemas.microsoft.com/office/drawing/2014/main" xmlns="" id="{AC41F605-9CAB-438A-9981-D16A260A88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53098" y="2636912"/>
            <a:ext cx="2002002" cy="28298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8771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xmlns="" id="{83711278-5A5A-4072-BA7C-59CEDCC2F394}"/>
              </a:ext>
            </a:extLst>
          </p:cNvPr>
          <p:cNvSpPr>
            <a:spLocks noGrp="1"/>
          </p:cNvSpPr>
          <p:nvPr>
            <p:ph type="title"/>
          </p:nvPr>
        </p:nvSpPr>
        <p:spPr>
          <a:xfrm>
            <a:off x="0" y="56012"/>
            <a:ext cx="6660232" cy="790575"/>
          </a:xfrm>
        </p:spPr>
        <p:txBody>
          <a:bodyPr/>
          <a:lstStyle/>
          <a:p>
            <a:pPr marL="0" indent="0">
              <a:spcBef>
                <a:spcPts val="0"/>
              </a:spcBef>
              <a:buNone/>
            </a:pPr>
            <a:r>
              <a:rPr lang="en-US" sz="2000" b="1" dirty="0">
                <a:solidFill>
                  <a:schemeClr val="bg1"/>
                </a:solidFill>
              </a:rPr>
              <a:t>E.2 </a:t>
            </a:r>
            <a:r>
              <a:rPr lang="en-US" sz="2000" dirty="0">
                <a:solidFill>
                  <a:schemeClr val="bg1"/>
                </a:solidFill>
              </a:rPr>
              <a:t>– Sub-action E2.1 – Training of the task force involved in action C7</a:t>
            </a:r>
            <a:endParaRPr lang="it-IT" sz="2000" dirty="0">
              <a:solidFill>
                <a:schemeClr val="bg1"/>
              </a:solidFill>
            </a:endParaRPr>
          </a:p>
        </p:txBody>
      </p:sp>
      <p:sp>
        <p:nvSpPr>
          <p:cNvPr id="7" name="Segnaposto testo 2">
            <a:extLst>
              <a:ext uri="{FF2B5EF4-FFF2-40B4-BE49-F238E27FC236}">
                <a16:creationId xmlns:a16="http://schemas.microsoft.com/office/drawing/2014/main" xmlns="" id="{8F4D4ECF-5802-48A2-A69E-554458D36F91}"/>
              </a:ext>
            </a:extLst>
          </p:cNvPr>
          <p:cNvSpPr txBox="1">
            <a:spLocks/>
          </p:cNvSpPr>
          <p:nvPr/>
        </p:nvSpPr>
        <p:spPr>
          <a:xfrm>
            <a:off x="88900" y="747476"/>
            <a:ext cx="5930900" cy="382285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500" b="0" dirty="0">
                <a:latin typeface="DejaVuSans"/>
              </a:rPr>
              <a:t>The target audience is the </a:t>
            </a:r>
            <a:r>
              <a:rPr lang="it-IT" sz="1500" b="0" dirty="0" err="1">
                <a:latin typeface="DejaVuSans"/>
              </a:rPr>
              <a:t>volunteer</a:t>
            </a:r>
            <a:r>
              <a:rPr lang="it-IT" sz="1500" b="0" dirty="0">
                <a:latin typeface="DejaVuSans"/>
              </a:rPr>
              <a:t> task force group.</a:t>
            </a:r>
          </a:p>
          <a:p>
            <a:pPr marL="0" indent="0">
              <a:buNone/>
            </a:pPr>
            <a:r>
              <a:rPr lang="it-IT" sz="1500" dirty="0" err="1">
                <a:solidFill>
                  <a:srgbClr val="58A7A4"/>
                </a:solidFill>
              </a:rPr>
              <a:t>Objectives</a:t>
            </a:r>
            <a:endParaRPr lang="it-IT" sz="1500" dirty="0">
              <a:solidFill>
                <a:srgbClr val="58A7A4"/>
              </a:solidFill>
            </a:endParaRPr>
          </a:p>
          <a:p>
            <a:pPr marL="0" indent="0" algn="l">
              <a:buNone/>
            </a:pPr>
            <a:r>
              <a:rPr lang="en-US" sz="1500" b="0" i="0" u="none" strike="noStrike" baseline="0" dirty="0">
                <a:latin typeface="DejaVuSans"/>
              </a:rPr>
              <a:t>To train </a:t>
            </a:r>
            <a:r>
              <a:rPr lang="en-US" sz="1500" b="0" dirty="0">
                <a:latin typeface="DejaVuSans"/>
              </a:rPr>
              <a:t>volunteers members of the task force in: - A. naccarii biology and behavior, river ecology and native fish community, IAS effects on the native fish community, biology and ecology of </a:t>
            </a:r>
            <a:r>
              <a:rPr lang="en-US" sz="1500" b="0" i="1" dirty="0" err="1">
                <a:latin typeface="DejaVuSans"/>
              </a:rPr>
              <a:t>Silurus</a:t>
            </a:r>
            <a:r>
              <a:rPr lang="en-US" sz="1500" b="0" i="1" dirty="0">
                <a:latin typeface="DejaVuSans"/>
              </a:rPr>
              <a:t> </a:t>
            </a:r>
            <a:r>
              <a:rPr lang="en-US" sz="1500" b="0" i="1" dirty="0" err="1">
                <a:latin typeface="DejaVuSans"/>
              </a:rPr>
              <a:t>glanis</a:t>
            </a:r>
            <a:r>
              <a:rPr lang="en-US" sz="1500" b="0" i="1" dirty="0">
                <a:latin typeface="DejaVuSans"/>
              </a:rPr>
              <a:t> </a:t>
            </a:r>
            <a:r>
              <a:rPr lang="en-US" sz="1500" b="0" dirty="0">
                <a:latin typeface="DejaVuSans"/>
              </a:rPr>
              <a:t>and its eradication and control; international, national and local regulations related to the task force activity.</a:t>
            </a:r>
          </a:p>
          <a:p>
            <a:pPr marL="0" indent="0" algn="l">
              <a:buNone/>
            </a:pPr>
            <a:r>
              <a:rPr lang="it-IT" sz="1500" dirty="0" err="1">
                <a:solidFill>
                  <a:srgbClr val="58A7A4"/>
                </a:solidFill>
              </a:rPr>
              <a:t>Expected</a:t>
            </a:r>
            <a:r>
              <a:rPr lang="it-IT" sz="1500" dirty="0">
                <a:solidFill>
                  <a:srgbClr val="58A7A4"/>
                </a:solidFill>
              </a:rPr>
              <a:t> </a:t>
            </a:r>
            <a:r>
              <a:rPr lang="it-IT" sz="1500" dirty="0" err="1">
                <a:solidFill>
                  <a:srgbClr val="58A7A4"/>
                </a:solidFill>
              </a:rPr>
              <a:t>results</a:t>
            </a:r>
            <a:endParaRPr lang="it-IT" sz="1500" dirty="0">
              <a:solidFill>
                <a:srgbClr val="58A7A4"/>
              </a:solidFill>
            </a:endParaRPr>
          </a:p>
          <a:p>
            <a:pPr marL="0" indent="0">
              <a:buNone/>
            </a:pPr>
            <a:r>
              <a:rPr lang="en-US" sz="1500" b="0" dirty="0"/>
              <a:t>Task force members trained and ready to perform Action C7. The training has been performed according to the plan. </a:t>
            </a:r>
          </a:p>
          <a:p>
            <a:pPr marL="0" indent="0">
              <a:buNone/>
            </a:pPr>
            <a:r>
              <a:rPr lang="en-US" sz="1500" b="0" dirty="0"/>
              <a:t>n.4 theorical lessons took place at </a:t>
            </a:r>
            <a:r>
              <a:rPr lang="en-US" sz="1500" b="0" dirty="0" err="1"/>
              <a:t>Bereguardo</a:t>
            </a:r>
            <a:r>
              <a:rPr lang="en-US" sz="1500" b="0" dirty="0"/>
              <a:t>, on 23/01/2017 (21 participants); 21/02/2017 (20 participants); 14/03/2017 (15 participants); 28/03/2017 (12 participants). (</a:t>
            </a:r>
            <a:r>
              <a:rPr lang="en-US" sz="1500" b="0" u="sng" dirty="0"/>
              <a:t>Presence sheets compiled</a:t>
            </a:r>
            <a:r>
              <a:rPr lang="en-US" sz="1500" b="0" dirty="0"/>
              <a:t>)</a:t>
            </a:r>
          </a:p>
          <a:p>
            <a:pPr marL="0" indent="0">
              <a:buNone/>
            </a:pPr>
            <a:r>
              <a:rPr lang="en-US" sz="1500" b="0" dirty="0"/>
              <a:t>n.6 practical lessons (2 more than expected) took place for 2-3 people each time, on: 23/02/2017; 01/03/2017; 09/03/2017; 16/03/2017; 15/03/2017; 06/06/2017. Participants have been also trained on the completion of a special survey sheet to report the patrols of the task force. </a:t>
            </a:r>
            <a:r>
              <a:rPr lang="en-US" sz="1500" dirty="0"/>
              <a:t>Sub-action completed by the end of June 2016.</a:t>
            </a:r>
            <a:endParaRPr lang="it-IT" sz="1500" dirty="0"/>
          </a:p>
        </p:txBody>
      </p:sp>
      <p:sp>
        <p:nvSpPr>
          <p:cNvPr id="9" name="Segnaposto testo 2">
            <a:extLst>
              <a:ext uri="{FF2B5EF4-FFF2-40B4-BE49-F238E27FC236}">
                <a16:creationId xmlns:a16="http://schemas.microsoft.com/office/drawing/2014/main" xmlns="" id="{1390E4F8-2810-4A75-B4F4-A922B9F6C7DC}"/>
              </a:ext>
            </a:extLst>
          </p:cNvPr>
          <p:cNvSpPr txBox="1">
            <a:spLocks/>
          </p:cNvSpPr>
          <p:nvPr/>
        </p:nvSpPr>
        <p:spPr>
          <a:xfrm>
            <a:off x="0" y="5423535"/>
            <a:ext cx="9144000" cy="281678"/>
          </a:xfrm>
          <a:prstGeom prst="rect">
            <a:avLst/>
          </a:prstGeom>
          <a:solidFill>
            <a:srgbClr val="58A7A4"/>
          </a:solidFill>
        </p:spPr>
        <p:txBody>
          <a:bodyPr/>
          <a:lstStyle>
            <a:defPPr>
              <a:defRPr lang="it-IT"/>
            </a:defPPr>
            <a:lvl1pPr marL="0" indent="0" eaLnBrk="0" hangingPunct="0">
              <a:spcBef>
                <a:spcPct val="20000"/>
              </a:spcBef>
              <a:buFont typeface="Arial" charset="0"/>
              <a:buNone/>
              <a:defRPr sz="1600">
                <a:solidFill>
                  <a:schemeClr val="bg1"/>
                </a:solidFill>
                <a:latin typeface="+mn-lt"/>
              </a:defRPr>
            </a:lvl1pPr>
            <a:lvl2pPr marL="742950" indent="-285750" eaLnBrk="0" hangingPunct="0">
              <a:spcBef>
                <a:spcPct val="20000"/>
              </a:spcBef>
              <a:buFont typeface="Arial" charset="0"/>
              <a:buChar char="–"/>
              <a:defRPr sz="2800">
                <a:solidFill>
                  <a:schemeClr val="tx1"/>
                </a:solidFill>
                <a:latin typeface="+mn-lt"/>
              </a:defRPr>
            </a:lvl2pPr>
            <a:lvl3pPr marL="1143000" indent="-228600" eaLnBrk="0" hangingPunct="0">
              <a:spcBef>
                <a:spcPct val="20000"/>
              </a:spcBef>
              <a:buFont typeface="Arial" charset="0"/>
              <a:buChar char="•"/>
              <a:defRPr>
                <a:solidFill>
                  <a:schemeClr val="tx1"/>
                </a:solidFill>
                <a:latin typeface="+mn-lt"/>
              </a:defRPr>
            </a:lvl3pPr>
            <a:lvl4pPr marL="1600200" indent="-228600" eaLnBrk="0" hangingPunct="0">
              <a:spcBef>
                <a:spcPct val="20000"/>
              </a:spcBef>
              <a:buFont typeface="Arial" charset="0"/>
              <a:buChar char="–"/>
              <a:defRPr sz="2000">
                <a:solidFill>
                  <a:schemeClr val="tx1"/>
                </a:solidFill>
                <a:latin typeface="+mn-lt"/>
              </a:defRPr>
            </a:lvl4pPr>
            <a:lvl5pPr marL="2057400" indent="-228600" eaLnBrk="0" hangingPunct="0">
              <a:spcBef>
                <a:spcPct val="20000"/>
              </a:spcBef>
              <a:buFont typeface="Arial" charset="0"/>
              <a:buChar char="»"/>
              <a:defRPr sz="2000">
                <a:solidFill>
                  <a:schemeClr val="tx1"/>
                </a:solidFill>
                <a:latin typeface="+mn-lt"/>
              </a:defRPr>
            </a:lvl5pPr>
            <a:lvl6pPr marL="2514600" indent="-228600">
              <a:spcBef>
                <a:spcPct val="20000"/>
              </a:spcBef>
              <a:buFont typeface="Arial" panose="020B0604020202020204" pitchFamily="34" charset="0"/>
              <a:buChar char="•"/>
              <a:defRPr sz="2000">
                <a:solidFill>
                  <a:schemeClr val="tx1"/>
                </a:solidFill>
                <a:latin typeface="+mn-lt"/>
              </a:defRPr>
            </a:lvl6pPr>
            <a:lvl7pPr marL="2971800" indent="-228600">
              <a:spcBef>
                <a:spcPct val="20000"/>
              </a:spcBef>
              <a:buFont typeface="Arial" panose="020B0604020202020204" pitchFamily="34" charset="0"/>
              <a:buChar char="•"/>
              <a:defRPr sz="2000">
                <a:solidFill>
                  <a:schemeClr val="tx1"/>
                </a:solidFill>
                <a:latin typeface="+mn-lt"/>
              </a:defRPr>
            </a:lvl7pPr>
            <a:lvl8pPr marL="3429000" indent="-228600">
              <a:spcBef>
                <a:spcPct val="20000"/>
              </a:spcBef>
              <a:buFont typeface="Arial" panose="020B0604020202020204" pitchFamily="34" charset="0"/>
              <a:buChar char="•"/>
              <a:defRPr sz="2000">
                <a:solidFill>
                  <a:schemeClr val="tx1"/>
                </a:solidFill>
                <a:latin typeface="+mn-lt"/>
              </a:defRPr>
            </a:lvl8pPr>
            <a:lvl9pPr marL="3886200" indent="-228600">
              <a:spcBef>
                <a:spcPct val="20000"/>
              </a:spcBef>
              <a:buFont typeface="Arial" panose="020B0604020202020204" pitchFamily="34" charset="0"/>
              <a:buChar char="•"/>
              <a:defRPr sz="2000">
                <a:solidFill>
                  <a:schemeClr val="tx1"/>
                </a:solidFill>
                <a:latin typeface="+mn-lt"/>
              </a:defRPr>
            </a:lvl9pPr>
          </a:lstStyle>
          <a:p>
            <a:r>
              <a:rPr lang="it-IT" dirty="0"/>
              <a:t>Deliverables</a:t>
            </a:r>
          </a:p>
        </p:txBody>
      </p:sp>
      <p:graphicFrame>
        <p:nvGraphicFramePr>
          <p:cNvPr id="10" name="Tabella 9">
            <a:extLst>
              <a:ext uri="{FF2B5EF4-FFF2-40B4-BE49-F238E27FC236}">
                <a16:creationId xmlns:a16="http://schemas.microsoft.com/office/drawing/2014/main" xmlns="" id="{68056294-E057-4E47-BAE0-11B81F16E909}"/>
              </a:ext>
            </a:extLst>
          </p:cNvPr>
          <p:cNvGraphicFramePr>
            <a:graphicFrameLocks noGrp="1"/>
          </p:cNvGraphicFramePr>
          <p:nvPr/>
        </p:nvGraphicFramePr>
        <p:xfrm>
          <a:off x="0" y="5796958"/>
          <a:ext cx="9144000" cy="445770"/>
        </p:xfrm>
        <a:graphic>
          <a:graphicData uri="http://schemas.openxmlformats.org/drawingml/2006/table">
            <a:tbl>
              <a:tblPr firstRow="1" firstCol="1" bandRow="1">
                <a:tableStyleId>{2D5ABB26-0587-4C30-8999-92F81FD0307C}</a:tableStyleId>
              </a:tblPr>
              <a:tblGrid>
                <a:gridCol w="6273800">
                  <a:extLst>
                    <a:ext uri="{9D8B030D-6E8A-4147-A177-3AD203B41FA5}">
                      <a16:colId xmlns:a16="http://schemas.microsoft.com/office/drawing/2014/main" xmlns="" val="145843498"/>
                    </a:ext>
                  </a:extLst>
                </a:gridCol>
                <a:gridCol w="1524000">
                  <a:extLst>
                    <a:ext uri="{9D8B030D-6E8A-4147-A177-3AD203B41FA5}">
                      <a16:colId xmlns:a16="http://schemas.microsoft.com/office/drawing/2014/main" xmlns="" val="2462444391"/>
                    </a:ext>
                  </a:extLst>
                </a:gridCol>
                <a:gridCol w="1346200">
                  <a:extLst>
                    <a:ext uri="{9D8B030D-6E8A-4147-A177-3AD203B41FA5}">
                      <a16:colId xmlns:a16="http://schemas.microsoft.com/office/drawing/2014/main" xmlns="" val="1023445174"/>
                    </a:ext>
                  </a:extLst>
                </a:gridCol>
              </a:tblGrid>
              <a:tr h="219967">
                <a:tc>
                  <a:txBody>
                    <a:bodyPr/>
                    <a:lstStyle/>
                    <a:p>
                      <a:pPr algn="l" fontAlgn="b"/>
                      <a:r>
                        <a:rPr lang="it-IT" sz="1400" b="1" u="none" strike="noStrike" dirty="0" err="1">
                          <a:effectLst/>
                        </a:rPr>
                        <a:t>Description</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Foreseen</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400" b="1" u="none" strike="noStrike" dirty="0" err="1">
                          <a:effectLst/>
                        </a:rPr>
                        <a:t>Actual</a:t>
                      </a:r>
                      <a:r>
                        <a:rPr lang="it-IT" sz="1400" b="1" u="none" strike="noStrike" dirty="0">
                          <a:effectLst/>
                        </a:rPr>
                        <a:t> deadline</a:t>
                      </a:r>
                      <a:endParaRPr lang="it-IT"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1879541"/>
                  </a:ext>
                </a:extLst>
              </a:tr>
              <a:tr h="137049">
                <a:tc>
                  <a:txBody>
                    <a:bodyPr/>
                    <a:lstStyle/>
                    <a:p>
                      <a:pPr algn="l" fontAlgn="b"/>
                      <a:r>
                        <a:rPr lang="en-US" sz="1400" u="none" strike="noStrike" dirty="0">
                          <a:effectLst/>
                        </a:rPr>
                        <a:t>-</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200" b="0" i="0" u="none" strike="noStrike" dirty="0">
                          <a:solidFill>
                            <a:srgbClr val="000000"/>
                          </a:solidFill>
                          <a:effectLst/>
                          <a:latin typeface="Calibri" panose="020F0502020204030204" pitchFamily="34" charset="0"/>
                        </a:rPr>
                        <a:t>-</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843284"/>
                  </a:ext>
                </a:extLst>
              </a:tr>
            </a:tbl>
          </a:graphicData>
        </a:graphic>
      </p:graphicFrame>
      <p:pic>
        <p:nvPicPr>
          <p:cNvPr id="3" name="Immagine 2">
            <a:extLst>
              <a:ext uri="{FF2B5EF4-FFF2-40B4-BE49-F238E27FC236}">
                <a16:creationId xmlns:a16="http://schemas.microsoft.com/office/drawing/2014/main" xmlns="" id="{FD2CF0A2-6CA5-49CE-8F38-08646B9255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77662" y="845747"/>
            <a:ext cx="3066337" cy="2327111"/>
          </a:xfrm>
          <a:prstGeom prst="rect">
            <a:avLst/>
          </a:prstGeom>
        </p:spPr>
      </p:pic>
      <p:pic>
        <p:nvPicPr>
          <p:cNvPr id="8" name="Immagine 7">
            <a:extLst>
              <a:ext uri="{FF2B5EF4-FFF2-40B4-BE49-F238E27FC236}">
                <a16:creationId xmlns:a16="http://schemas.microsoft.com/office/drawing/2014/main" xmlns="" id="{E7D7DFCD-FD38-429F-8972-FF3957FB54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77662" y="3264603"/>
            <a:ext cx="3066338" cy="2255055"/>
          </a:xfrm>
          <a:prstGeom prst="rect">
            <a:avLst/>
          </a:prstGeom>
        </p:spPr>
      </p:pic>
    </p:spTree>
    <p:extLst>
      <p:ext uri="{BB962C8B-B14F-4D97-AF65-F5344CB8AC3E}">
        <p14:creationId xmlns:p14="http://schemas.microsoft.com/office/powerpoint/2010/main" val="3430858417"/>
      </p:ext>
    </p:extLst>
  </p:cSld>
  <p:clrMapOvr>
    <a:masterClrMapping/>
  </p:clrMapOvr>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9639</TotalTime>
  <Words>2458</Words>
  <Application>Microsoft Office PowerPoint</Application>
  <PresentationFormat>Presentazione su schermo (4:3)</PresentationFormat>
  <Paragraphs>394</Paragraphs>
  <Slides>20</Slides>
  <Notes>2</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Personalizza struttura</vt:lpstr>
      <vt:lpstr>CONVEGNO FINALE</vt:lpstr>
      <vt:lpstr>Target species: Acipenser naccarii*</vt:lpstr>
      <vt:lpstr>A.3 Action - Proposal for establishing a new SAC for the protection of “Adriatic Sturgeon spawning sites”</vt:lpstr>
      <vt:lpstr>A.3 Action - Proposal for establishing a new SAC for the protection of “Adriatic Sturgeon spawning sites”</vt:lpstr>
      <vt:lpstr>A.3 Action - Proposal for establishing a new SAC for the protection of “Adriatic Sturgeon spawning sites”</vt:lpstr>
      <vt:lpstr>A.3 Action - Proposal for establishing a new SAC for the protection of “Adriatic Sturgeon spawning sites”</vt:lpstr>
      <vt:lpstr>A.3 Action - Proposal for establishing a new SAC for the protection of “Adriatic Sturgeon spawning sites”</vt:lpstr>
      <vt:lpstr>A.5 - Consultations for the creation of a task force to protect Acipenser naccarii spawning site</vt:lpstr>
      <vt:lpstr>E.2 – Sub-action E2.1 – Training of the task force involved in action C7</vt:lpstr>
      <vt:lpstr>C.7 - Active defense of A. naccarii spawning sites</vt:lpstr>
      <vt:lpstr>C.7 - Active defense of A. naccarii spawning sites</vt:lpstr>
      <vt:lpstr>C.7 - Active defense of A. naccarii spawning sites</vt:lpstr>
      <vt:lpstr>C.7 - Active defense of A. naccarii spawning sites</vt:lpstr>
      <vt:lpstr>D.6 - Monitoring the efficacy of action C.7</vt:lpstr>
      <vt:lpstr>D.6 - Monitoring the efficacy of action C.7</vt:lpstr>
      <vt:lpstr>D.6 - Monitoring the efficacy of action C.7</vt:lpstr>
      <vt:lpstr>D.6 - Monitoring the efficacy of action C.7</vt:lpstr>
      <vt:lpstr>D.6 - Monitoring the efficacy of action C.7</vt:lpstr>
      <vt:lpstr>Ongoing activities on A. naccarii after LIFE Con.Flu.Po</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Coordinated actions to preserve residual and isolated  populations of forest and freshwater insects in  Emilia-Romagna - Project LIFE14 NAT/IT/000209</dc:title>
  <dc:creator>Cristina Barbieri</dc:creator>
  <cp:lastModifiedBy>Andrea  Casoni</cp:lastModifiedBy>
  <cp:revision>351</cp:revision>
  <dcterms:created xsi:type="dcterms:W3CDTF">2016-05-29T15:42:00Z</dcterms:created>
  <dcterms:modified xsi:type="dcterms:W3CDTF">2021-07-07T15:28:05Z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vt:i4>
  </property>
  <property fmtid="{D5CDD505-2E9C-101B-9397-08002B2CF9AE}" pid="8" name="PresentationFormat">
    <vt:lpwstr>Presentazione su schermo (4:3)</vt:lpwstr>
  </property>
  <property fmtid="{D5CDD505-2E9C-101B-9397-08002B2CF9AE}" pid="9" name="ScaleCrop">
    <vt:bool>false</vt:bool>
  </property>
  <property fmtid="{D5CDD505-2E9C-101B-9397-08002B2CF9AE}" pid="10" name="ShareDoc">
    <vt:bool>false</vt:bool>
  </property>
  <property fmtid="{D5CDD505-2E9C-101B-9397-08002B2CF9AE}" pid="11" name="Slides">
    <vt:i4>61</vt:i4>
  </property>
</Properties>
</file>