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5"/>
  </p:notesMasterIdLst>
  <p:handoutMasterIdLst>
    <p:handoutMasterId r:id="rId26"/>
  </p:handoutMasterIdLst>
  <p:sldIdLst>
    <p:sldId id="257" r:id="rId2"/>
    <p:sldId id="280" r:id="rId3"/>
    <p:sldId id="294" r:id="rId4"/>
    <p:sldId id="281" r:id="rId5"/>
    <p:sldId id="287" r:id="rId6"/>
    <p:sldId id="285" r:id="rId7"/>
    <p:sldId id="288" r:id="rId8"/>
    <p:sldId id="264" r:id="rId9"/>
    <p:sldId id="289" r:id="rId10"/>
    <p:sldId id="290" r:id="rId11"/>
    <p:sldId id="292" r:id="rId12"/>
    <p:sldId id="291" r:id="rId13"/>
    <p:sldId id="293" r:id="rId14"/>
    <p:sldId id="279" r:id="rId15"/>
    <p:sldId id="286" r:id="rId16"/>
    <p:sldId id="295" r:id="rId17"/>
    <p:sldId id="272" r:id="rId18"/>
    <p:sldId id="270" r:id="rId19"/>
    <p:sldId id="265" r:id="rId20"/>
    <p:sldId id="278" r:id="rId21"/>
    <p:sldId id="282" r:id="rId22"/>
    <p:sldId id="283" r:id="rId23"/>
    <p:sldId id="258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7A4"/>
    <a:srgbClr val="BBC275"/>
    <a:srgbClr val="009900"/>
    <a:srgbClr val="AAE18B"/>
    <a:srgbClr val="B0EE00"/>
    <a:srgbClr val="99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41" autoAdjust="0"/>
  </p:normalViewPr>
  <p:slideViewPr>
    <p:cSldViewPr>
      <p:cViewPr varScale="1">
        <p:scale>
          <a:sx n="70" d="100"/>
          <a:sy n="70" d="100"/>
        </p:scale>
        <p:origin x="12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32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="" xmlns:a16="http://schemas.microsoft.com/office/drawing/2014/main" id="{DDB52CCA-7361-477C-B97A-67A42C219F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32547A27-1E83-4670-B1B5-A3E69D08BF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F045B-643A-40BE-B195-8F05AEA309FF}" type="datetimeFigureOut">
              <a:rPr lang="it-IT" smtClean="0"/>
              <a:t>14/07/2021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B7AB5C60-15B4-4190-B553-796D36A765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31DD8A46-F074-45BC-AB2C-315A000D08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C42E7-F21D-4F7F-9833-6EB5CA64C9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42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9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8F0FB6B-5205-4C46-A0C5-AAD7D32B5E9E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735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C729057-0944-49F3-A5C9-EDAF6B2026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928" y="1122363"/>
            <a:ext cx="4077072" cy="238760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it-IT" dirty="0"/>
              <a:t>CONVEGNO FINALE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45CE8720-10CF-4013-851E-3DA368711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928" y="3602038"/>
            <a:ext cx="4077072" cy="483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BC2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Relatore e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AA82D3B-0CFA-487A-94E6-C61EE02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87439C9-423E-4E99-8116-CEBC0DC9DED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327000" y="1458868"/>
            <a:ext cx="3166560" cy="1944216"/>
          </a:xfrm>
          <a:prstGeom prst="rect">
            <a:avLst/>
          </a:prstGeom>
          <a:ln>
            <a:noFill/>
          </a:ln>
        </p:spPr>
      </p:pic>
      <p:sp>
        <p:nvSpPr>
          <p:cNvPr id="8" name="CustomShape 5">
            <a:extLst>
              <a:ext uri="{FF2B5EF4-FFF2-40B4-BE49-F238E27FC236}">
                <a16:creationId xmlns="" xmlns:a16="http://schemas.microsoft.com/office/drawing/2014/main" id="{0AF2CF6D-3EE0-4BB0-A41F-0BFF2A20C0F0}"/>
              </a:ext>
            </a:extLst>
          </p:cNvPr>
          <p:cNvSpPr/>
          <p:nvPr userDrawn="1"/>
        </p:nvSpPr>
        <p:spPr>
          <a:xfrm>
            <a:off x="245384" y="3652392"/>
            <a:ext cx="3327840" cy="150480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1F18B1CE-E211-40AC-A8E0-7537B2BF41FB}"/>
              </a:ext>
            </a:extLst>
          </p:cNvPr>
          <p:cNvSpPr txBox="1"/>
          <p:nvPr userDrawn="1"/>
        </p:nvSpPr>
        <p:spPr>
          <a:xfrm>
            <a:off x="347552" y="3715124"/>
            <a:ext cx="317768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49652C"/>
                </a:solidFill>
                <a:latin typeface="Calibri"/>
              </a:rPr>
              <a:t>PROGETTO LIFE TICINO BIOSOURCE</a:t>
            </a:r>
            <a:endParaRPr lang="it-IT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FFFFFF"/>
                </a:solidFill>
                <a:latin typeface="Calibri"/>
              </a:rPr>
              <a:t>Aumentare la Biodiversità attraverso il Ripristino delle Aree sorgente di Specie Prioritarie e di Altre Specie di Interesse Comunitario del Parco del Ticino </a:t>
            </a:r>
            <a:endParaRPr lang="it-IT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49652C"/>
                </a:solidFill>
                <a:latin typeface="Calibri"/>
              </a:rPr>
              <a:t>LIFE15 NAT/IT/0000989 BIOSOURCE</a:t>
            </a:r>
            <a:endParaRPr lang="it-IT" sz="1400" dirty="0"/>
          </a:p>
        </p:txBody>
      </p:sp>
      <p:sp>
        <p:nvSpPr>
          <p:cNvPr id="10" name="Sottotitolo 2">
            <a:extLst>
              <a:ext uri="{FF2B5EF4-FFF2-40B4-BE49-F238E27FC236}">
                <a16:creationId xmlns="" xmlns:a16="http://schemas.microsoft.com/office/drawing/2014/main" id="{32B9BD16-ECE5-403A-A294-DA3AC35F7A1E}"/>
              </a:ext>
            </a:extLst>
          </p:cNvPr>
          <p:cNvSpPr txBox="1">
            <a:spLocks/>
          </p:cNvSpPr>
          <p:nvPr userDrawn="1"/>
        </p:nvSpPr>
        <p:spPr>
          <a:xfrm>
            <a:off x="3923928" y="4673203"/>
            <a:ext cx="4077072" cy="48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58A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2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6968067" y="0"/>
            <a:ext cx="2175933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 hasCustomPrompt="1"/>
          </p:nvPr>
        </p:nvSpPr>
        <p:spPr>
          <a:xfrm>
            <a:off x="74083" y="731857"/>
            <a:ext cx="6835226" cy="355600"/>
          </a:xfrm>
          <a:prstGeom prst="rect">
            <a:avLst/>
          </a:prstGeom>
        </p:spPr>
        <p:txBody>
          <a:bodyPr/>
          <a:lstStyle>
            <a:lvl1pPr algn="ctr">
              <a:defRPr sz="2400" baseline="0">
                <a:latin typeface="Saira" panose="00000500000000000000" pitchFamily="2" charset="0"/>
              </a:defRPr>
            </a:lvl1pPr>
          </a:lstStyle>
          <a:p>
            <a:r>
              <a:rPr lang="it-IT" dirty="0"/>
              <a:t>Title </a:t>
            </a:r>
            <a:r>
              <a:rPr lang="it-IT" dirty="0" err="1"/>
              <a:t>event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6968067" y="1567685"/>
            <a:ext cx="2175933" cy="33260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immagine 3"/>
          <p:cNvSpPr>
            <a:spLocks noGrp="1"/>
          </p:cNvSpPr>
          <p:nvPr>
            <p:ph type="pic" sz="quarter" idx="10"/>
          </p:nvPr>
        </p:nvSpPr>
        <p:spPr>
          <a:xfrm>
            <a:off x="0" y="1567685"/>
            <a:ext cx="6968067" cy="2157648"/>
          </a:xfrm>
          <a:prstGeom prst="rect">
            <a:avLst/>
          </a:prstGeom>
          <a:solidFill>
            <a:srgbClr val="BEB2B8"/>
          </a:solidFill>
        </p:spPr>
        <p:txBody>
          <a:bodyPr/>
          <a:lstStyle>
            <a:lvl1pPr marL="0" indent="0">
              <a:buNone/>
              <a:defRPr sz="1400">
                <a:latin typeface="Saira" panose="00000500000000000000" pitchFamily="2" charset="0"/>
              </a:defRPr>
            </a:lvl1pPr>
          </a:lstStyle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67" y="176782"/>
            <a:ext cx="2058417" cy="2058417"/>
          </a:xfrm>
          <a:prstGeom prst="rect">
            <a:avLst/>
          </a:prstGeom>
          <a:effectLst>
            <a:outerShdw dist="63500" dir="9900000" algn="br" rotWithShape="0">
              <a:schemeClr val="bg1"/>
            </a:outerShdw>
          </a:effectLst>
        </p:spPr>
      </p:pic>
      <p:sp>
        <p:nvSpPr>
          <p:cNvPr id="11" name="Segnaposto immagine 3"/>
          <p:cNvSpPr>
            <a:spLocks noGrp="1"/>
          </p:cNvSpPr>
          <p:nvPr>
            <p:ph type="pic" sz="quarter" idx="11"/>
          </p:nvPr>
        </p:nvSpPr>
        <p:spPr>
          <a:xfrm>
            <a:off x="0" y="3717887"/>
            <a:ext cx="2311401" cy="1168400"/>
          </a:xfrm>
          <a:prstGeom prst="rect">
            <a:avLst/>
          </a:prstGeom>
          <a:solidFill>
            <a:srgbClr val="BEB2B8"/>
          </a:solidFill>
        </p:spPr>
        <p:txBody>
          <a:bodyPr/>
          <a:lstStyle>
            <a:lvl1pPr marL="0" indent="0">
              <a:buNone/>
              <a:defRPr sz="1200">
                <a:latin typeface="Saira" panose="00000500000000000000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immagine 3"/>
          <p:cNvSpPr>
            <a:spLocks noGrp="1"/>
          </p:cNvSpPr>
          <p:nvPr>
            <p:ph type="pic" sz="quarter" idx="12"/>
          </p:nvPr>
        </p:nvSpPr>
        <p:spPr>
          <a:xfrm>
            <a:off x="2327528" y="3717887"/>
            <a:ext cx="2311401" cy="1168400"/>
          </a:xfrm>
          <a:prstGeom prst="rect">
            <a:avLst/>
          </a:prstGeom>
          <a:solidFill>
            <a:srgbClr val="BEB2B8"/>
          </a:solidFill>
        </p:spPr>
        <p:txBody>
          <a:bodyPr/>
          <a:lstStyle>
            <a:lvl1pPr marL="0" indent="0">
              <a:buNone/>
              <a:defRPr sz="1200">
                <a:latin typeface="Saira" panose="00000500000000000000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immagine 3"/>
          <p:cNvSpPr>
            <a:spLocks noGrp="1"/>
          </p:cNvSpPr>
          <p:nvPr>
            <p:ph type="pic" sz="quarter" idx="13"/>
          </p:nvPr>
        </p:nvSpPr>
        <p:spPr>
          <a:xfrm>
            <a:off x="4657473" y="3717887"/>
            <a:ext cx="2311401" cy="1168400"/>
          </a:xfrm>
          <a:prstGeom prst="rect">
            <a:avLst/>
          </a:prstGeom>
          <a:solidFill>
            <a:srgbClr val="BEB2B8"/>
          </a:solidFill>
        </p:spPr>
        <p:txBody>
          <a:bodyPr/>
          <a:lstStyle>
            <a:lvl1pPr marL="0" indent="0">
              <a:buNone/>
              <a:defRPr sz="1200">
                <a:latin typeface="Saira" panose="00000500000000000000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4" hasCustomPrompt="1"/>
          </p:nvPr>
        </p:nvSpPr>
        <p:spPr>
          <a:xfrm>
            <a:off x="74613" y="1236132"/>
            <a:ext cx="6834187" cy="33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Saira" panose="00000500000000000000" pitchFamily="2" charset="0"/>
              </a:defRPr>
            </a:lvl1pPr>
          </a:lstStyle>
          <a:p>
            <a:pPr lvl="0"/>
            <a:r>
              <a:rPr lang="it-IT" dirty="0" err="1"/>
              <a:t>place</a:t>
            </a:r>
            <a:r>
              <a:rPr lang="it-IT" dirty="0"/>
              <a:t>, </a:t>
            </a:r>
            <a:r>
              <a:rPr lang="it-IT" dirty="0" err="1"/>
              <a:t>dd</a:t>
            </a:r>
            <a:r>
              <a:rPr lang="it-IT" dirty="0"/>
              <a:t>/mm/</a:t>
            </a:r>
            <a:r>
              <a:rPr lang="it-IT" dirty="0" err="1"/>
              <a:t>yyyy</a:t>
            </a:r>
            <a:endParaRPr lang="it-IT" dirty="0"/>
          </a:p>
        </p:txBody>
      </p:sp>
      <p:sp>
        <p:nvSpPr>
          <p:cNvPr id="15" name="Segnaposto tes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134687" y="4984198"/>
            <a:ext cx="6834187" cy="8228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latin typeface="Saira" panose="00000500000000000000" pitchFamily="2" charset="0"/>
              </a:defRPr>
            </a:lvl1pPr>
          </a:lstStyle>
          <a:p>
            <a:pPr lvl="0"/>
            <a:r>
              <a:rPr lang="it-IT" dirty="0"/>
              <a:t>TITLE OF THE REPORT</a:t>
            </a:r>
          </a:p>
        </p:txBody>
      </p:sp>
      <p:sp>
        <p:nvSpPr>
          <p:cNvPr id="16" name="Segnaposto testo 13"/>
          <p:cNvSpPr>
            <a:spLocks noGrp="1"/>
          </p:cNvSpPr>
          <p:nvPr>
            <p:ph type="body" sz="quarter" idx="16" hasCustomPrompt="1"/>
          </p:nvPr>
        </p:nvSpPr>
        <p:spPr>
          <a:xfrm>
            <a:off x="1981201" y="5910717"/>
            <a:ext cx="4987674" cy="3323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latin typeface="Saira" panose="00000500000000000000" pitchFamily="2" charset="0"/>
              </a:defRPr>
            </a:lvl1pPr>
          </a:lstStyle>
          <a:p>
            <a:pPr lvl="0"/>
            <a:r>
              <a:rPr lang="it-IT" dirty="0" err="1"/>
              <a:t>Lecturer</a:t>
            </a:r>
            <a:r>
              <a:rPr lang="it-IT" dirty="0"/>
              <a:t> </a:t>
            </a:r>
            <a:r>
              <a:rPr lang="it-IT" dirty="0" err="1"/>
              <a:t>name</a:t>
            </a:r>
            <a:r>
              <a:rPr lang="it-IT" dirty="0"/>
              <a:t> an </a:t>
            </a:r>
            <a:r>
              <a:rPr lang="it-IT" dirty="0" err="1"/>
              <a:t>surname</a:t>
            </a:r>
            <a:r>
              <a:rPr lang="it-IT" dirty="0"/>
              <a:t>, Agency and </a:t>
            </a:r>
            <a:r>
              <a:rPr lang="it-IT" dirty="0" err="1"/>
              <a:t>role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987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9398A82-4A99-47B5-B623-2CFBD46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2F8E902-01DF-49BD-9751-B52DB2E09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77F475D7-9AB0-44C3-B469-3DA1D471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25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1F4A5AD-B3BD-46BB-9AA5-BAC1E773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5407559-1BD3-4A20-8AD8-BF52330F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F82ADF2B-3ED8-4FF9-84CF-B7939735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94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EA0311C-EE55-42E8-84DB-3CACCA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EC425F41-B002-4121-BA0E-F195CC771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0CD7A318-F0BD-4F07-8312-CD995B06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9376A47-D0FB-4250-A4FE-18FC004E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84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5A233CE-F807-4D91-9E73-26A7B35B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60E27848-6709-4729-91CC-16F16C1AE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2AD6F01-7846-4C66-89CB-D3A012B4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87A744F0-EBCB-40FE-817A-4EF232CF8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D21E031E-B37A-4F29-8B89-E4989FAD8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7F5EAB88-EC07-466F-8075-B921C41C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88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4220085-9817-4D20-AB7F-1F80693B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CEE68F72-E45E-438B-A47D-966F52A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08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404305A-1F03-4AFD-82A7-B9EB6D81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836712"/>
            <a:ext cx="2949575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CC582AB-3029-418F-8B16-E8C87D7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36713"/>
            <a:ext cx="4629150" cy="5024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20212F1F-5744-4443-A379-3F8B181E8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39A1D78B-82A3-425F-877D-0E3046C3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88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5596FC8-4E4A-44D0-A85D-80A12E91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836712"/>
            <a:ext cx="2949575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B76A4F19-25F2-4768-8051-A5B6B8EF5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36713"/>
            <a:ext cx="4629150" cy="5024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6842505-58D4-4E0F-9661-95233083F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B35A103D-6472-471F-8847-66067C27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81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D5B3E3AF-9A63-41F9-95C3-637FFA26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fondale oceanico&#10;&#10;Descrizione generata automaticamente">
            <a:extLst>
              <a:ext uri="{FF2B5EF4-FFF2-40B4-BE49-F238E27FC236}">
                <a16:creationId xmlns="" xmlns:a16="http://schemas.microsoft.com/office/drawing/2014/main" id="{315485C8-9485-4EEA-A843-E14AFEEBF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0" y="1124744"/>
            <a:ext cx="8448940" cy="47525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DB6277CC-CC50-45A1-BAE1-7BC140846540}"/>
              </a:ext>
            </a:extLst>
          </p:cNvPr>
          <p:cNvSpPr txBox="1"/>
          <p:nvPr userDrawn="1"/>
        </p:nvSpPr>
        <p:spPr>
          <a:xfrm>
            <a:off x="347530" y="3208620"/>
            <a:ext cx="84489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58A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Grazie dell’attenzione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73685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F0512201-DCFA-4EB1-8D2F-8EED9FB7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5197"/>
            <a:ext cx="7886700" cy="84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50188D0A-3CFD-4FF1-BDB3-23A05F19F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D15EFE88-3CA2-4FB6-AA9F-9DF302FD3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ustomShape 3">
            <a:extLst>
              <a:ext uri="{FF2B5EF4-FFF2-40B4-BE49-F238E27FC236}">
                <a16:creationId xmlns="" xmlns:a16="http://schemas.microsoft.com/office/drawing/2014/main" id="{DEF6E56D-DD79-4AB3-B64F-D6AF60808871}"/>
              </a:ext>
            </a:extLst>
          </p:cNvPr>
          <p:cNvSpPr/>
          <p:nvPr userDrawn="1"/>
        </p:nvSpPr>
        <p:spPr>
          <a:xfrm>
            <a:off x="-108360" y="59760"/>
            <a:ext cx="6880680" cy="70452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1F1D9B-A1D2-4F27-BEC5-CC67D6903F69}"/>
              </a:ext>
            </a:extLst>
          </p:cNvPr>
          <p:cNvPicPr/>
          <p:nvPr userDrawn="1"/>
        </p:nvPicPr>
        <p:blipFill>
          <a:blip r:embed="rId12"/>
          <a:stretch/>
        </p:blipFill>
        <p:spPr>
          <a:xfrm>
            <a:off x="6989400" y="59760"/>
            <a:ext cx="1072080" cy="70452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D48B3B-2588-463C-A221-E3D2E86A0C57}"/>
              </a:ext>
            </a:extLst>
          </p:cNvPr>
          <p:cNvPicPr/>
          <p:nvPr userDrawn="1"/>
        </p:nvPicPr>
        <p:blipFill>
          <a:blip r:embed="rId13"/>
          <a:stretch/>
        </p:blipFill>
        <p:spPr>
          <a:xfrm>
            <a:off x="8118720" y="0"/>
            <a:ext cx="906120" cy="797040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D3551E4-5229-43ED-99F0-310F75FBD58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 b="3154"/>
          <a:stretch/>
        </p:blipFill>
        <p:spPr bwMode="auto">
          <a:xfrm>
            <a:off x="1284114" y="6353944"/>
            <a:ext cx="11044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7">
            <a:extLst>
              <a:ext uri="{FF2B5EF4-FFF2-40B4-BE49-F238E27FC236}">
                <a16:creationId xmlns="" xmlns:a16="http://schemas.microsoft.com/office/drawing/2014/main" id="{839D2626-055E-47F0-86E1-A1C15D52E426}"/>
              </a:ext>
            </a:extLst>
          </p:cNvPr>
          <p:cNvSpPr/>
          <p:nvPr userDrawn="1"/>
        </p:nvSpPr>
        <p:spPr>
          <a:xfrm>
            <a:off x="331020" y="6493680"/>
            <a:ext cx="4115160" cy="2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900" b="1" i="1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Con il contributo di </a:t>
            </a:r>
            <a:endParaRPr lang="it-IT" sz="9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2" name="CustomShape 4">
            <a:extLst>
              <a:ext uri="{FF2B5EF4-FFF2-40B4-BE49-F238E27FC236}">
                <a16:creationId xmlns="" xmlns:a16="http://schemas.microsoft.com/office/drawing/2014/main" id="{34CCE006-EF12-4E66-B610-44045C69BE8F}"/>
              </a:ext>
            </a:extLst>
          </p:cNvPr>
          <p:cNvSpPr/>
          <p:nvPr userDrawn="1"/>
        </p:nvSpPr>
        <p:spPr>
          <a:xfrm>
            <a:off x="4847760" y="6635880"/>
            <a:ext cx="4176720" cy="10008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85AAEE01-F067-47C2-B803-4498DAB2019D}"/>
              </a:ext>
            </a:extLst>
          </p:cNvPr>
          <p:cNvPicPr/>
          <p:nvPr userDrawn="1"/>
        </p:nvPicPr>
        <p:blipFill>
          <a:blip r:embed="rId15"/>
          <a:stretch/>
        </p:blipFill>
        <p:spPr>
          <a:xfrm>
            <a:off x="5090760" y="6225480"/>
            <a:ext cx="9932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BBDCD85E-9900-4979-AECA-ADB47D0A164B}"/>
              </a:ext>
            </a:extLst>
          </p:cNvPr>
          <p:cNvPicPr/>
          <p:nvPr userDrawn="1"/>
        </p:nvPicPr>
        <p:blipFill>
          <a:blip r:embed="rId16"/>
          <a:stretch/>
        </p:blipFill>
        <p:spPr>
          <a:xfrm>
            <a:off x="7409880" y="6225120"/>
            <a:ext cx="618120" cy="393480"/>
          </a:xfrm>
          <a:prstGeom prst="rect">
            <a:avLst/>
          </a:prstGeom>
          <a:ln>
            <a:noFill/>
          </a:ln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329ED19D-8A56-4F33-BF5D-43EDECC9B1DA}"/>
              </a:ext>
            </a:extLst>
          </p:cNvPr>
          <p:cNvPicPr/>
          <p:nvPr userDrawn="1"/>
        </p:nvPicPr>
        <p:blipFill>
          <a:blip r:embed="rId17"/>
          <a:stretch/>
        </p:blipFill>
        <p:spPr>
          <a:xfrm>
            <a:off x="6454440" y="6225480"/>
            <a:ext cx="709560" cy="39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8A7A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530E483-A309-4BCD-BCA3-FF5681E9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9912" y="1122363"/>
            <a:ext cx="5040560" cy="50643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38A8AB03-74C6-4D51-A5DE-DFD8AC48F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2193" y="1988840"/>
            <a:ext cx="5184576" cy="3240360"/>
          </a:xfrm>
        </p:spPr>
        <p:txBody>
          <a:bodyPr>
            <a:normAutofit lnSpcReduction="10000"/>
          </a:bodyPr>
          <a:lstStyle/>
          <a:p>
            <a:endParaRPr lang="it-IT" dirty="0" smtClean="0"/>
          </a:p>
          <a:p>
            <a:r>
              <a:rPr lang="it-IT" b="1" dirty="0" smtClean="0"/>
              <a:t>Monica Di Francesco</a:t>
            </a:r>
          </a:p>
          <a:p>
            <a:endParaRPr lang="it-IT" b="1" dirty="0"/>
          </a:p>
          <a:p>
            <a:r>
              <a:rPr lang="it-IT" b="1" dirty="0"/>
              <a:t>Il ruolo del Parco nell'allevamento e nei progetti </a:t>
            </a:r>
            <a:r>
              <a:rPr lang="it-IT" b="1" dirty="0" smtClean="0"/>
              <a:t>di conservazione </a:t>
            </a:r>
            <a:r>
              <a:rPr lang="it-IT" b="1" dirty="0"/>
              <a:t>dell'ittiofauna: </a:t>
            </a:r>
            <a:endParaRPr lang="it-IT" b="1" dirty="0" smtClean="0"/>
          </a:p>
          <a:p>
            <a:r>
              <a:rPr lang="it-IT" b="1" dirty="0" smtClean="0"/>
              <a:t>LIFE19 </a:t>
            </a:r>
            <a:r>
              <a:rPr lang="it-IT" b="1" dirty="0"/>
              <a:t>NAT/IT/000851 -LIFEEL </a:t>
            </a:r>
            <a:endParaRPr lang="it-IT" b="1" dirty="0" smtClean="0"/>
          </a:p>
          <a:p>
            <a:r>
              <a:rPr lang="it-IT" b="1" dirty="0" smtClean="0"/>
              <a:t>LIFE16 </a:t>
            </a:r>
            <a:r>
              <a:rPr lang="it-IT" b="1" dirty="0"/>
              <a:t>NAT/SI/000644 - Life for LASC</a:t>
            </a:r>
            <a:r>
              <a:rPr lang="it-IT" dirty="0"/>
              <a:t>A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299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BF230751-F7D7-40F4-921F-33465C27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Tinca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3" y="3717032"/>
            <a:ext cx="3107601" cy="2311529"/>
          </a:xfrm>
          <a:prstGeom prst="rect">
            <a:avLst/>
          </a:prstGeom>
        </p:spPr>
      </p:pic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4" y="881668"/>
            <a:ext cx="3632492" cy="2043276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4" y="4335184"/>
            <a:ext cx="3593976" cy="20216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621" y="859972"/>
            <a:ext cx="3797123" cy="21358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24" y="2628724"/>
            <a:ext cx="3572607" cy="200959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0406" y="2969900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Luccio italico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8257821" y="6004632"/>
            <a:ext cx="68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Lasca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164288" y="3014754"/>
            <a:ext cx="163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Storione </a:t>
            </a:r>
            <a:r>
              <a:rPr lang="it-IT" dirty="0" err="1" smtClean="0"/>
              <a:t>cobice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4073486" y="4609928"/>
            <a:ext cx="1768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Trota marmorata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906148" y="6350512"/>
            <a:ext cx="67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Tinca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34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5324C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4499992" y="980728"/>
            <a:ext cx="4176464" cy="2348903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02" y="980727"/>
            <a:ext cx="3931033" cy="523587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04" y="3429000"/>
            <a:ext cx="4191352" cy="278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3456385" cy="4896544"/>
          </a:xfrm>
        </p:spPr>
        <p:txBody>
          <a:bodyPr>
            <a:normAutofit/>
          </a:bodyPr>
          <a:lstStyle/>
          <a:p>
            <a:pPr algn="just"/>
            <a:r>
              <a:rPr lang="it-IT" sz="2800" dirty="0"/>
              <a:t>Grazie </a:t>
            </a:r>
            <a:r>
              <a:rPr lang="it-IT" sz="2800" dirty="0" smtClean="0"/>
              <a:t>al progetto Life03NAT/IT/000113 «Conservazione </a:t>
            </a:r>
            <a:r>
              <a:rPr lang="it-IT" sz="2800" dirty="0"/>
              <a:t>di </a:t>
            </a:r>
            <a:r>
              <a:rPr lang="it-IT" sz="2800" dirty="0" err="1"/>
              <a:t>Acipenser</a:t>
            </a:r>
            <a:r>
              <a:rPr lang="it-IT" sz="2800" dirty="0"/>
              <a:t> </a:t>
            </a:r>
            <a:r>
              <a:rPr lang="it-IT" sz="2800" dirty="0" err="1" smtClean="0"/>
              <a:t>naccarii</a:t>
            </a:r>
            <a:r>
              <a:rPr lang="it-IT" sz="2800" dirty="0" smtClean="0"/>
              <a:t>» nel </a:t>
            </a:r>
            <a:r>
              <a:rPr lang="it-IT" sz="2800" dirty="0"/>
              <a:t>Fiume Ticino e nel medio corso del </a:t>
            </a:r>
            <a:r>
              <a:rPr lang="it-IT" sz="2800" dirty="0" smtClean="0"/>
              <a:t>Po, iniziano le prime </a:t>
            </a:r>
            <a:r>
              <a:rPr lang="it-IT" sz="2800" dirty="0"/>
              <a:t>esperienze di allevamento e riproduzione artificiale dello </a:t>
            </a:r>
            <a:r>
              <a:rPr lang="it-IT" sz="2800" dirty="0" smtClean="0"/>
              <a:t>Storione </a:t>
            </a:r>
            <a:r>
              <a:rPr lang="it-IT" sz="2800" dirty="0" err="1"/>
              <a:t>cobice</a:t>
            </a:r>
            <a:r>
              <a:rPr lang="it-IT" sz="2800" dirty="0"/>
              <a:t> nel Parco </a:t>
            </a:r>
            <a:r>
              <a:rPr lang="it-IT" sz="2800" dirty="0" smtClean="0"/>
              <a:t>Ticino.</a:t>
            </a:r>
            <a:endParaRPr lang="it-IT" sz="2800" dirty="0"/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836712"/>
            <a:ext cx="3384376" cy="648072"/>
          </a:xfrm>
        </p:spPr>
        <p:txBody>
          <a:bodyPr/>
          <a:lstStyle/>
          <a:p>
            <a:pPr algn="ctr"/>
            <a:r>
              <a:rPr lang="it-IT" sz="4000" b="1" dirty="0">
                <a:effectLst/>
              </a:rPr>
              <a:t>2003-200</a:t>
            </a:r>
            <a:r>
              <a:rPr lang="it-IT" sz="4000" dirty="0">
                <a:effectLst/>
              </a:rPr>
              <a:t>6 </a:t>
            </a:r>
            <a:endParaRPr lang="it-IT" sz="4000" b="1" dirty="0"/>
          </a:p>
        </p:txBody>
      </p:sp>
      <p:pic>
        <p:nvPicPr>
          <p:cNvPr id="5" name="Segnaposto immagine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5450"/>
          <a:stretch>
            <a:fillRect/>
          </a:stretch>
        </p:blipFill>
        <p:spPr>
          <a:xfrm rot="5400000">
            <a:off x="3887788" y="1216777"/>
            <a:ext cx="4629150" cy="4264109"/>
          </a:xfrm>
        </p:spPr>
      </p:pic>
    </p:spTree>
    <p:extLst>
      <p:ext uri="{BB962C8B-B14F-4D97-AF65-F5344CB8AC3E}">
        <p14:creationId xmlns:p14="http://schemas.microsoft.com/office/powerpoint/2010/main" val="20977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3456385" cy="4896544"/>
          </a:xfrm>
        </p:spPr>
        <p:txBody>
          <a:bodyPr>
            <a:normAutofit/>
          </a:bodyPr>
          <a:lstStyle/>
          <a:p>
            <a:pPr algn="just"/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4704"/>
            <a:ext cx="3456382" cy="792088"/>
          </a:xfrm>
        </p:spPr>
        <p:txBody>
          <a:bodyPr/>
          <a:lstStyle/>
          <a:p>
            <a:pPr algn="ctr"/>
            <a:r>
              <a:rPr lang="it-IT" sz="4000" b="1" dirty="0" smtClean="0"/>
              <a:t>2005</a:t>
            </a:r>
            <a:endParaRPr lang="it-IT" sz="4000" b="1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6056" y="836712"/>
            <a:ext cx="3728200" cy="532869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07504" y="1432232"/>
            <a:ext cx="478906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200" dirty="0"/>
              <a:t>Vengono istituiti tre Diritti Esclusivi di pesca: </a:t>
            </a:r>
            <a:endParaRPr lang="it-IT" sz="2200" dirty="0" smtClean="0"/>
          </a:p>
          <a:p>
            <a:pPr algn="just"/>
            <a:r>
              <a:rPr lang="it-IT" sz="2200" dirty="0" smtClean="0"/>
              <a:t>Diritto </a:t>
            </a:r>
            <a:r>
              <a:rPr lang="it-IT" sz="2200" dirty="0"/>
              <a:t>Esclusivo </a:t>
            </a:r>
            <a:r>
              <a:rPr lang="it-IT" sz="2200" dirty="0" smtClean="0"/>
              <a:t>di </a:t>
            </a:r>
            <a:r>
              <a:rPr lang="it-IT" sz="2200" dirty="0"/>
              <a:t>Turbigo, di </a:t>
            </a:r>
            <a:r>
              <a:rPr lang="it-IT" sz="2200" dirty="0" smtClean="0"/>
              <a:t>Magenta </a:t>
            </a:r>
            <a:r>
              <a:rPr lang="it-IT" sz="2200" dirty="0"/>
              <a:t>ex “Eredi </a:t>
            </a:r>
            <a:r>
              <a:rPr lang="it-IT" sz="2200" dirty="0" err="1"/>
              <a:t>Gualdoni</a:t>
            </a:r>
            <a:r>
              <a:rPr lang="it-IT" sz="2200" dirty="0"/>
              <a:t>” e di Vigevano</a:t>
            </a:r>
            <a:r>
              <a:rPr lang="it-IT" sz="2200" dirty="0" smtClean="0"/>
              <a:t>;</a:t>
            </a:r>
          </a:p>
          <a:p>
            <a:pPr algn="just"/>
            <a:r>
              <a:rPr lang="it-IT" sz="2200" dirty="0" smtClean="0"/>
              <a:t> </a:t>
            </a:r>
          </a:p>
          <a:p>
            <a:pPr algn="just"/>
            <a:r>
              <a:rPr lang="it-IT" sz="2200" dirty="0" smtClean="0"/>
              <a:t>Per </a:t>
            </a:r>
            <a:r>
              <a:rPr lang="it-IT" sz="2200" dirty="0"/>
              <a:t>la loro localizzazione geografica e la loro estensione, questi Diritti Esclusivi rivestono un ruolo certamente strategico nella </a:t>
            </a:r>
            <a:r>
              <a:rPr lang="it-IT" sz="2200" dirty="0" smtClean="0"/>
              <a:t>gestione </a:t>
            </a:r>
            <a:r>
              <a:rPr lang="it-IT" sz="2200" dirty="0"/>
              <a:t>e conservazione dell’ittiofauna autoctona del Fiume Ticino; all’interno dei loro confini si ritrovano infatti tratti e ambienti acquatici laterali al fiume di elevatissimo pregio naturalistico e </a:t>
            </a:r>
            <a:r>
              <a:rPr lang="it-IT" sz="2200" dirty="0" err="1" smtClean="0"/>
              <a:t>conservazionistico</a:t>
            </a:r>
            <a:r>
              <a:rPr lang="it-IT" sz="2200" dirty="0" smtClean="0"/>
              <a:t>.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4942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692696"/>
            <a:ext cx="9144000" cy="5676933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D288AD21-2B59-47E3-9634-96576C48D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5856" y="980728"/>
            <a:ext cx="5526678" cy="5256584"/>
          </a:xfrm>
        </p:spPr>
        <p:txBody>
          <a:bodyPr>
            <a:normAutofit/>
          </a:bodyPr>
          <a:lstStyle/>
          <a:p>
            <a:r>
              <a:rPr lang="it-IT" sz="2800" b="1" dirty="0" smtClean="0"/>
              <a:t>2010- 2013</a:t>
            </a:r>
          </a:p>
          <a:p>
            <a:pPr algn="just"/>
            <a:endParaRPr lang="it-IT" sz="1800" dirty="0" smtClean="0"/>
          </a:p>
          <a:p>
            <a:pPr algn="just"/>
            <a:endParaRPr lang="it-IT" sz="1800" dirty="0"/>
          </a:p>
          <a:p>
            <a:pPr algn="just"/>
            <a:endParaRPr lang="it-IT" sz="1800" dirty="0" smtClean="0"/>
          </a:p>
          <a:p>
            <a:pPr algn="just"/>
            <a:endParaRPr lang="it-IT" sz="1800" dirty="0"/>
          </a:p>
          <a:p>
            <a:pPr algn="just"/>
            <a:endParaRPr lang="it-IT" sz="1800" dirty="0" smtClean="0"/>
          </a:p>
          <a:p>
            <a:pPr algn="just"/>
            <a:endParaRPr lang="it-IT" sz="1800" dirty="0"/>
          </a:p>
          <a:p>
            <a:pPr algn="just"/>
            <a:endParaRPr lang="it-IT" sz="1800" dirty="0" smtClean="0"/>
          </a:p>
          <a:p>
            <a:pPr algn="just"/>
            <a:r>
              <a:rPr lang="it-IT" sz="2000" dirty="0" smtClean="0"/>
              <a:t>Un </a:t>
            </a:r>
            <a:r>
              <a:rPr lang="it-IT" sz="2000" dirty="0"/>
              <a:t>nuovo progetto cofinanziato da fondazione CARIPLO consente la realizzazione di ulteriori interventi per la conservazione dello Storione </a:t>
            </a:r>
            <a:r>
              <a:rPr lang="it-IT" sz="2000" dirty="0" err="1"/>
              <a:t>cobice,per</a:t>
            </a:r>
            <a:r>
              <a:rPr lang="it-IT" sz="2000" dirty="0"/>
              <a:t> l’ ottimizzazione e la messa in sicurezza degli ambienti di allevamento semi-naturale e l’  allestimento di vasche a scopo didattico a “La Fagiana</a:t>
            </a:r>
          </a:p>
        </p:txBody>
      </p:sp>
      <p:sp>
        <p:nvSpPr>
          <p:cNvPr id="10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 txBox="1">
            <a:spLocks/>
          </p:cNvSpPr>
          <p:nvPr/>
        </p:nvSpPr>
        <p:spPr>
          <a:xfrm>
            <a:off x="467544" y="1087016"/>
            <a:ext cx="2949575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58A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>
                <a:latin typeface="+mn-lt"/>
              </a:rPr>
              <a:t>2010 -2013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6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513" y="2060848"/>
            <a:ext cx="3384376" cy="4320480"/>
          </a:xfrm>
        </p:spPr>
        <p:txBody>
          <a:bodyPr>
            <a:normAutofit/>
          </a:bodyPr>
          <a:lstStyle/>
          <a:p>
            <a:pPr algn="just"/>
            <a:endParaRPr lang="it-IT" sz="2000" dirty="0" smtClean="0"/>
          </a:p>
          <a:p>
            <a:pPr algn="just"/>
            <a:endParaRPr lang="it-IT" sz="2000" dirty="0"/>
          </a:p>
        </p:txBody>
      </p:sp>
      <p:sp>
        <p:nvSpPr>
          <p:cNvPr id="5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12" y="790234"/>
            <a:ext cx="3384376" cy="648072"/>
          </a:xfrm>
        </p:spPr>
        <p:txBody>
          <a:bodyPr/>
          <a:lstStyle/>
          <a:p>
            <a:pPr algn="ctr"/>
            <a:r>
              <a:rPr lang="it-IT" sz="4000" b="1" dirty="0" smtClean="0">
                <a:effectLst/>
              </a:rPr>
              <a:t>2013-2017</a:t>
            </a:r>
            <a:r>
              <a:rPr lang="it-IT" sz="4000" dirty="0" smtClean="0">
                <a:effectLst/>
              </a:rPr>
              <a:t> </a:t>
            </a:r>
            <a:endParaRPr lang="it-IT" sz="40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75360"/>
            <a:ext cx="4032447" cy="302433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8320" y="1389428"/>
            <a:ext cx="4257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LIFE+11/NAT/IT/188 </a:t>
            </a:r>
            <a:r>
              <a:rPr lang="it-IT" sz="2000" dirty="0" smtClean="0"/>
              <a:t>CONFLUPO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 </a:t>
            </a:r>
            <a:r>
              <a:rPr lang="it-IT" sz="2000" dirty="0"/>
              <a:t>“RIPRISTINO DELLA CONNETTIVITÀ DEL BACINO DEL PO PER LA LIBERA MIGRAZIONE DI A. NACCARII E ALTRE 10 SPECIE IN ALL.II” -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355976" y="1114254"/>
            <a:ext cx="4572000" cy="4812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progetto consente il completamento degli interventi di ripristino della continuità del corridoio fluviale </a:t>
            </a:r>
            <a:r>
              <a:rPr lang="it-IT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 centinaia di chilometri dal mare Adriatico fino al Lago di Lugano,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dopo la realizzazione degli interventi di deframmentazione presso la diga di </a:t>
            </a:r>
            <a:r>
              <a:rPr lang="it-IT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Panperduto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di Porto della Torre, la deframmentazione si completa con la realizzazione del passaggio per pesci presso la centrale idroelettrica di Isola Serafini sul Po). I passaggi per pesci sono tutti dotati di sistemi di </a:t>
            </a: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monitoraggio. Vengono  rilasciati esemplari marcati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trasmettitore e </a:t>
            </a: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viene effettuato il monitoraggio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tramite </a:t>
            </a:r>
            <a:r>
              <a:rPr lang="it-IT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biotelemetria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stazioni fisse e da barca</a:t>
            </a:r>
            <a:endParaRPr lang="it-IT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167" y="3129128"/>
            <a:ext cx="1944793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3456385" cy="4896544"/>
          </a:xfrm>
        </p:spPr>
        <p:txBody>
          <a:bodyPr>
            <a:normAutofit/>
          </a:bodyPr>
          <a:lstStyle/>
          <a:p>
            <a:pPr algn="just"/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4704"/>
            <a:ext cx="3456382" cy="792088"/>
          </a:xfrm>
        </p:spPr>
        <p:txBody>
          <a:bodyPr/>
          <a:lstStyle/>
          <a:p>
            <a:pPr algn="ctr"/>
            <a:r>
              <a:rPr lang="it-IT" sz="4000" b="1" dirty="0"/>
              <a:t>2017 -2020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7504" y="1432232"/>
            <a:ext cx="4789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200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609344"/>
            <a:ext cx="8856984" cy="39798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Con il progetto LIFE </a:t>
            </a:r>
            <a:r>
              <a:rPr lang="it-IT" sz="2000" dirty="0" err="1" smtClean="0"/>
              <a:t>Biosource</a:t>
            </a:r>
            <a:r>
              <a:rPr lang="it-IT" sz="2000" dirty="0" smtClean="0"/>
              <a:t> nel</a:t>
            </a:r>
            <a:r>
              <a:rPr lang="it-IT" sz="2000" dirty="0"/>
              <a:t> </a:t>
            </a:r>
            <a:r>
              <a:rPr lang="it-IT" sz="2000" dirty="0" smtClean="0"/>
              <a:t>2020  viene istituito un </a:t>
            </a:r>
            <a:r>
              <a:rPr lang="it-IT" sz="2000" dirty="0"/>
              <a:t>nuovo </a:t>
            </a:r>
            <a:r>
              <a:rPr lang="it-IT" sz="2000" dirty="0" smtClean="0"/>
              <a:t>SIC di circa </a:t>
            </a:r>
            <a:r>
              <a:rPr lang="it-IT" sz="2000" dirty="0"/>
              <a:t>233 </a:t>
            </a:r>
            <a:r>
              <a:rPr lang="it-IT" sz="2000" dirty="0" smtClean="0"/>
              <a:t>ha per </a:t>
            </a:r>
            <a:r>
              <a:rPr lang="it-IT" sz="2000" dirty="0"/>
              <a:t>la tutela e conservazione di </a:t>
            </a:r>
            <a:r>
              <a:rPr lang="it-IT" sz="2000" dirty="0" err="1"/>
              <a:t>Acipenser</a:t>
            </a:r>
            <a:r>
              <a:rPr lang="it-IT" sz="2000" dirty="0"/>
              <a:t> </a:t>
            </a:r>
            <a:r>
              <a:rPr lang="it-IT" sz="2000" dirty="0" err="1"/>
              <a:t>naccarii</a:t>
            </a:r>
            <a:r>
              <a:rPr lang="it-IT" sz="2000" dirty="0"/>
              <a:t>, denominazione IT2080026 – Siti riproduttivi di </a:t>
            </a:r>
            <a:r>
              <a:rPr lang="it-IT" sz="2000" dirty="0" err="1"/>
              <a:t>Acipenser</a:t>
            </a:r>
            <a:r>
              <a:rPr lang="it-IT" sz="2000" dirty="0"/>
              <a:t> </a:t>
            </a:r>
            <a:r>
              <a:rPr lang="it-IT" sz="2000" dirty="0" err="1"/>
              <a:t>naccarii</a:t>
            </a:r>
            <a:r>
              <a:rPr lang="it-IT" sz="2000" dirty="0"/>
              <a:t>. </a:t>
            </a:r>
          </a:p>
        </p:txBody>
      </p:sp>
      <p:pic>
        <p:nvPicPr>
          <p:cNvPr id="1026" name="Picture 2" descr="IT2080026 – Siti Riproduttivi Di Acipenser Naccar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07" y="2903888"/>
            <a:ext cx="6667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BF230751-F7D7-40F4-921F-33465C27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738496"/>
            <a:ext cx="2949575" cy="648072"/>
          </a:xfrm>
        </p:spPr>
        <p:txBody>
          <a:bodyPr/>
          <a:lstStyle/>
          <a:p>
            <a:pPr algn="ctr"/>
            <a:r>
              <a:rPr lang="it-IT" sz="2800" b="1" dirty="0"/>
              <a:t>2017 -2021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0F3C0177-98AA-4B14-9C53-444AB38EA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44" y="1379084"/>
            <a:ext cx="4733850" cy="4312196"/>
          </a:xfrm>
        </p:spPr>
        <p:txBody>
          <a:bodyPr/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progetto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LIFE16 NAT/SI/000644 -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LIFE for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LASCA,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Parco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amplia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competenze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l’allevamento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Lasca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Protochondrostoma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genei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 e trasferisce buone pratiche su tecniche di ripopolamento della specie al partner sloveno FRIS.</a:t>
            </a:r>
          </a:p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Nel corso del progetto sono state elaborate Linee guida per la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rentroduzione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della Lasca ed è in corso di stesura l’ Action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per la conservazione della Lasca.  </a:t>
            </a:r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2249" y="1772816"/>
            <a:ext cx="3336829" cy="3341673"/>
          </a:xfrm>
          <a:prstGeom prst="rect">
            <a:avLst/>
          </a:prstGeom>
        </p:spPr>
      </p:pic>
      <p:pic>
        <p:nvPicPr>
          <p:cNvPr id="5" name="Segnaposto contenuto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3827378"/>
            <a:ext cx="3148481" cy="233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BF230751-F7D7-40F4-921F-33465C274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7962"/>
            <a:ext cx="4413126" cy="3944803"/>
          </a:xfrm>
        </p:spPr>
      </p:pic>
      <p:pic>
        <p:nvPicPr>
          <p:cNvPr id="5" name="Segnaposto contenut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496" y="836711"/>
            <a:ext cx="4510842" cy="3383131"/>
          </a:xfrm>
        </p:spPr>
      </p:pic>
    </p:spTree>
    <p:extLst>
      <p:ext uri="{BB962C8B-B14F-4D97-AF65-F5344CB8AC3E}">
        <p14:creationId xmlns:p14="http://schemas.microsoft.com/office/powerpoint/2010/main" val="4598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5" y="836712"/>
            <a:ext cx="4419088" cy="3312368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70919"/>
            <a:ext cx="4413126" cy="3309464"/>
          </a:xfrm>
        </p:spPr>
      </p:pic>
    </p:spTree>
    <p:extLst>
      <p:ext uri="{BB962C8B-B14F-4D97-AF65-F5344CB8AC3E}">
        <p14:creationId xmlns:p14="http://schemas.microsoft.com/office/powerpoint/2010/main" val="17121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06" y="1628800"/>
            <a:ext cx="5554372" cy="3788730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980728"/>
            <a:ext cx="3472309" cy="5400600"/>
          </a:xfrm>
        </p:spPr>
        <p:txBody>
          <a:bodyPr>
            <a:normAutofit fontScale="77500" lnSpcReduction="20000"/>
          </a:bodyPr>
          <a:lstStyle/>
          <a:p>
            <a:pPr algn="just"/>
            <a:endParaRPr lang="it-IT" sz="2600" dirty="0" smtClean="0"/>
          </a:p>
          <a:p>
            <a:pPr algn="just"/>
            <a:r>
              <a:rPr lang="it-IT" sz="2600" dirty="0" smtClean="0"/>
              <a:t>L’ambiente fluviale del Ticino rappresenta non soltanto la “</a:t>
            </a:r>
            <a:r>
              <a:rPr lang="it-IT" sz="2600" b="1" dirty="0" smtClean="0"/>
              <a:t>spina dorsale</a:t>
            </a:r>
            <a:r>
              <a:rPr lang="it-IT" sz="2600" dirty="0" smtClean="0"/>
              <a:t>” del Parco, ma anche </a:t>
            </a:r>
            <a:r>
              <a:rPr lang="it-IT" sz="2600" dirty="0" smtClean="0"/>
              <a:t>un </a:t>
            </a:r>
            <a:r>
              <a:rPr lang="it-IT" sz="2600" dirty="0" smtClean="0"/>
              <a:t>“</a:t>
            </a:r>
            <a:r>
              <a:rPr lang="it-IT" sz="2600" b="1" dirty="0" smtClean="0"/>
              <a:t>corridoio fluviale</a:t>
            </a:r>
            <a:r>
              <a:rPr lang="it-IT" sz="2600" dirty="0" smtClean="0"/>
              <a:t>” che parte dal Canton Ticino in Svizzera e arriva fino al Po e all’Adriatico. </a:t>
            </a:r>
          </a:p>
          <a:p>
            <a:pPr algn="just"/>
            <a:endParaRPr lang="it-IT" sz="2600" dirty="0"/>
          </a:p>
          <a:p>
            <a:pPr algn="just"/>
            <a:r>
              <a:rPr lang="it-IT" sz="2600" dirty="0"/>
              <a:t>Il popolamento ittico del Ticino ha subito, come del resto la maggior parte </a:t>
            </a:r>
            <a:r>
              <a:rPr lang="it-IT" sz="2600" dirty="0" smtClean="0"/>
              <a:t>delle comunità ittiche degli </a:t>
            </a:r>
            <a:r>
              <a:rPr lang="it-IT" sz="2600" dirty="0"/>
              <a:t>ambienti fluviali in Europa, una progressiva rarefazione nella diversità e nella consistenza numerica delle specie autoctone, minacciate dal degrado degli habitat acquatici, dalla frammentazione delle rotte fluviali e dalla presenza di specie alloctone.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Eel (c) Jack Per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16755"/>
            <a:ext cx="6230950" cy="4182574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309" y="5009158"/>
            <a:ext cx="2173857" cy="1190171"/>
          </a:xfrm>
          <a:prstGeom prst="rect">
            <a:avLst/>
          </a:prstGeom>
        </p:spPr>
      </p:pic>
      <p:sp>
        <p:nvSpPr>
          <p:cNvPr id="6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 txBox="1">
            <a:spLocks/>
          </p:cNvSpPr>
          <p:nvPr/>
        </p:nvSpPr>
        <p:spPr>
          <a:xfrm>
            <a:off x="35314" y="1156062"/>
            <a:ext cx="345638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rgbClr val="58A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ira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it-IT" sz="4000" b="1" dirty="0" smtClean="0"/>
              <a:t>2020 -2024 </a:t>
            </a:r>
            <a:endParaRPr lang="it-IT" sz="4000" b="1" dirty="0"/>
          </a:p>
        </p:txBody>
      </p:sp>
      <p:sp>
        <p:nvSpPr>
          <p:cNvPr id="7" name="Titolo 2"/>
          <p:cNvSpPr txBox="1">
            <a:spLocks/>
          </p:cNvSpPr>
          <p:nvPr/>
        </p:nvSpPr>
        <p:spPr>
          <a:xfrm>
            <a:off x="6912685" y="3068960"/>
            <a:ext cx="2170481" cy="836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rgbClr val="58A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ira" panose="00000500000000000000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it-IT" sz="2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LIFE19 NAT/IT/000851  </a:t>
            </a:r>
          </a:p>
          <a:p>
            <a:pPr algn="just"/>
            <a:endParaRPr lang="it-IT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Misure urgenti nel Mediterraneo Orientale per la conservazione a lungo termine dell’anguilla europea  </a:t>
            </a:r>
            <a:endParaRPr lang="it-IT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412776"/>
            <a:ext cx="5301514" cy="3960322"/>
          </a:xfrm>
          <a:prstGeom prst="rect">
            <a:avLst/>
          </a:prstGeom>
        </p:spPr>
      </p:pic>
      <p:sp>
        <p:nvSpPr>
          <p:cNvPr id="7" name="Segnaposto testo 6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3096344" cy="4814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LIFEEL è il primo progetto </a:t>
            </a:r>
            <a:r>
              <a:rPr lang="it-IT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conservazione </a:t>
            </a:r>
            <a:r>
              <a:rPr lang="it-IT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dell’Anguilla europea concepito a scala dell’intero bacino del Fiume Po. Finalizzato a mantenere ed incrementare lo stock naturale di </a:t>
            </a:r>
            <a:r>
              <a:rPr lang="it-IT" sz="2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 </a:t>
            </a:r>
            <a:r>
              <a:rPr lang="it-IT" sz="2400" i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anguilla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70143" y="4876800"/>
            <a:ext cx="2173857" cy="11901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-3458" y="836712"/>
            <a:ext cx="69127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Protocollo di selezione dei migliori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riproduttori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Sviluppo di un protocollo di primo allevamento dell’anguilla </a:t>
            </a: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Progettazione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 realizzazione di passaggi per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anguille e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 un sistema di dissuasione per le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anguille per evitare che attraversino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le turbine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delle centrali idroelettriche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Rilascio in natura di anguille argentine selezionate e di 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leptocefali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Attività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di informazione e di sensibilizzazione</a:t>
            </a:r>
          </a:p>
        </p:txBody>
      </p:sp>
    </p:spTree>
    <p:extLst>
      <p:ext uri="{BB962C8B-B14F-4D97-AF65-F5344CB8AC3E}">
        <p14:creationId xmlns:p14="http://schemas.microsoft.com/office/powerpoint/2010/main" val="7708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67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743693"/>
            <a:ext cx="8640960" cy="1008112"/>
          </a:xfrm>
        </p:spPr>
        <p:txBody>
          <a:bodyPr>
            <a:normAutofit/>
          </a:bodyPr>
          <a:lstStyle/>
          <a:p>
            <a:pPr algn="just"/>
            <a:endParaRPr lang="it-IT" sz="2600" dirty="0" smtClean="0"/>
          </a:p>
          <a:p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668" y="3429000"/>
            <a:ext cx="5688632" cy="27363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78960" y="62068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pPr algn="just"/>
            <a:r>
              <a:rPr lang="it-IT" dirty="0" smtClean="0"/>
              <a:t>Il </a:t>
            </a:r>
            <a:r>
              <a:rPr lang="it-IT" dirty="0"/>
              <a:t>Parco del Ticino ha intrapreso, nell’arco di oltre 20 anni, un complesso programma di sostegno e di ripopolamento della fauna ittica autoctona in declino attraverso: </a:t>
            </a:r>
            <a:endParaRPr lang="it-IT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/>
              <a:t>creazione </a:t>
            </a:r>
            <a:r>
              <a:rPr lang="it-IT" dirty="0"/>
              <a:t>di un efficiente sistema di allevamento ittico (Incubatoio a “La Fagiana” + Allevamento a Cassolnovo</a:t>
            </a:r>
            <a:r>
              <a:rPr lang="it-IT" dirty="0" smtClean="0"/>
              <a:t>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campagne annuali di ripopolamento </a:t>
            </a:r>
            <a:r>
              <a:rPr lang="it-IT" dirty="0" smtClean="0"/>
              <a:t>ittico;</a:t>
            </a:r>
            <a:endParaRPr lang="it-IT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/>
              <a:t> monitoraggi;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istituzione di zone di tutela attraverso l’acquisizione di tre aree con Diritti Esclusivi di Pesca</a:t>
            </a:r>
            <a:r>
              <a:rPr lang="it-IT" dirty="0" smtClean="0"/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smtClean="0"/>
              <a:t> </a:t>
            </a:r>
            <a:r>
              <a:rPr lang="it-IT" dirty="0"/>
              <a:t>interventi di ripristino della continuità fluviale</a:t>
            </a:r>
          </a:p>
        </p:txBody>
      </p:sp>
    </p:spTree>
    <p:extLst>
      <p:ext uri="{BB962C8B-B14F-4D97-AF65-F5344CB8AC3E}">
        <p14:creationId xmlns:p14="http://schemas.microsoft.com/office/powerpoint/2010/main" val="23192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44122" y="1268759"/>
            <a:ext cx="8820366" cy="1512167"/>
          </a:xfrm>
        </p:spPr>
        <p:txBody>
          <a:bodyPr>
            <a:normAutofit fontScale="55000" lnSpcReduction="20000"/>
          </a:bodyPr>
          <a:lstStyle/>
          <a:p>
            <a:pPr algn="just"/>
            <a:endParaRPr lang="it-IT" sz="2000" dirty="0" smtClean="0"/>
          </a:p>
          <a:p>
            <a:pPr algn="just"/>
            <a:r>
              <a:rPr lang="it-IT" sz="4400" dirty="0" smtClean="0"/>
              <a:t>Viene </a:t>
            </a:r>
            <a:r>
              <a:rPr lang="it-IT" sz="4400" dirty="0"/>
              <a:t>condotta una “Ricerca sulla Fauna ittica del Parco” che interessa ben 64 stazioni di campionamento lungo il fiume e </a:t>
            </a:r>
            <a:r>
              <a:rPr lang="it-IT" sz="4400" dirty="0" smtClean="0"/>
              <a:t>consente </a:t>
            </a:r>
            <a:r>
              <a:rPr lang="it-IT" sz="4400" dirty="0"/>
              <a:t>di effettuare un censimento completo delle specie presenti e della loro abbondanza.</a:t>
            </a:r>
          </a:p>
          <a:p>
            <a:pPr algn="just"/>
            <a:endParaRPr lang="it-IT" sz="2000" dirty="0"/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836712"/>
            <a:ext cx="7776862" cy="576064"/>
          </a:xfrm>
        </p:spPr>
        <p:txBody>
          <a:bodyPr/>
          <a:lstStyle/>
          <a:p>
            <a:pPr algn="ctr"/>
            <a:r>
              <a:rPr lang="it-IT" sz="4000" b="1" dirty="0"/>
              <a:t>1998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2780927"/>
            <a:ext cx="4427879" cy="332090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2" y="2780928"/>
            <a:ext cx="4427878" cy="332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7504" y="1484784"/>
            <a:ext cx="3456385" cy="4896544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/>
              <a:t>Grazie al progetto LIFE00 NAT/IT/007268 - Salmo </a:t>
            </a:r>
            <a:r>
              <a:rPr lang="it-IT" sz="2400" dirty="0" smtClean="0"/>
              <a:t>Ticino - </a:t>
            </a:r>
            <a:r>
              <a:rPr lang="it-IT" sz="2400" dirty="0"/>
              <a:t>“</a:t>
            </a:r>
            <a:r>
              <a:rPr lang="it-IT" sz="2400" i="1" dirty="0" err="1"/>
              <a:t>Conservation</a:t>
            </a:r>
            <a:r>
              <a:rPr lang="it-IT" sz="2400" i="1" dirty="0"/>
              <a:t> of Salmo </a:t>
            </a:r>
            <a:r>
              <a:rPr lang="it-IT" sz="2400" i="1" dirty="0" err="1"/>
              <a:t>marmoratus</a:t>
            </a:r>
            <a:r>
              <a:rPr lang="it-IT" sz="2400" i="1" dirty="0"/>
              <a:t> and </a:t>
            </a:r>
            <a:r>
              <a:rPr lang="it-IT" sz="2400" i="1" dirty="0" err="1"/>
              <a:t>Rutilus</a:t>
            </a:r>
            <a:r>
              <a:rPr lang="it-IT" sz="2400" i="1" dirty="0"/>
              <a:t> </a:t>
            </a:r>
            <a:r>
              <a:rPr lang="it-IT" sz="2400" i="1" dirty="0" err="1"/>
              <a:t>pigus</a:t>
            </a:r>
            <a:r>
              <a:rPr lang="it-IT" sz="2400" i="1" dirty="0"/>
              <a:t> in the River Ticino</a:t>
            </a:r>
            <a:r>
              <a:rPr lang="it-IT" sz="2400" dirty="0"/>
              <a:t>” viene realizzato l’incubatoio ittico presso il Centro Parco “La Fagiana” </a:t>
            </a:r>
            <a:r>
              <a:rPr lang="it-IT" sz="2400" dirty="0" smtClean="0"/>
              <a:t>a </a:t>
            </a:r>
            <a:r>
              <a:rPr lang="it-IT" sz="2400" dirty="0" err="1" smtClean="0"/>
              <a:t>Pontevecchio</a:t>
            </a:r>
            <a:r>
              <a:rPr lang="it-IT" sz="2400" dirty="0" smtClean="0"/>
              <a:t> </a:t>
            </a:r>
            <a:r>
              <a:rPr lang="it-IT" sz="2400" dirty="0"/>
              <a:t>di </a:t>
            </a:r>
            <a:r>
              <a:rPr lang="it-IT" sz="2400" dirty="0" smtClean="0"/>
              <a:t>Magenta, </a:t>
            </a:r>
            <a:r>
              <a:rPr lang="it-IT" sz="2400" dirty="0"/>
              <a:t>destinato alla stabulazione delle uova e alle prime fasi di allevamento degli avannotti di diverse specie ittiche di interesse </a:t>
            </a:r>
            <a:r>
              <a:rPr lang="it-IT" sz="2400" dirty="0" err="1"/>
              <a:t>conservazionistico</a:t>
            </a:r>
            <a:endParaRPr lang="it-IT" sz="2400" dirty="0" smtClean="0"/>
          </a:p>
          <a:p>
            <a:pPr algn="just"/>
            <a:endParaRPr lang="it-IT" sz="2000" dirty="0"/>
          </a:p>
          <a:p>
            <a:pPr algn="just"/>
            <a:endParaRPr lang="it-IT" sz="2000" dirty="0"/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836712"/>
            <a:ext cx="3384376" cy="648072"/>
          </a:xfrm>
        </p:spPr>
        <p:txBody>
          <a:bodyPr/>
          <a:lstStyle/>
          <a:p>
            <a:pPr algn="ctr"/>
            <a:r>
              <a:rPr lang="it-IT" sz="4000" b="1" dirty="0" smtClean="0"/>
              <a:t>2001 -2004</a:t>
            </a:r>
            <a:endParaRPr lang="it-IT" sz="4000" b="1" dirty="0"/>
          </a:p>
        </p:txBody>
      </p:sp>
      <p:pic>
        <p:nvPicPr>
          <p:cNvPr id="6" name="Segnaposto contenuto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47"/>
          <a:stretch/>
        </p:blipFill>
        <p:spPr>
          <a:xfrm>
            <a:off x="3582175" y="1916832"/>
            <a:ext cx="545432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5496" y="833901"/>
            <a:ext cx="3240360" cy="5328592"/>
          </a:xfrm>
        </p:spPr>
        <p:txBody>
          <a:bodyPr>
            <a:normAutofit/>
          </a:bodyPr>
          <a:lstStyle/>
          <a:p>
            <a:pPr algn="just"/>
            <a:endParaRPr lang="it-IT" sz="2400" dirty="0" smtClean="0"/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L’incubatoio</a:t>
            </a:r>
            <a:r>
              <a:rPr lang="it-IT" sz="2400" dirty="0"/>
              <a:t>, alimentato con acqua di pozzo a temperatura costante di 14-15 °C, è composto da un edificio adibito ad incubatoio con Bottiglie di </a:t>
            </a:r>
            <a:r>
              <a:rPr lang="it-IT" sz="2400" dirty="0" err="1"/>
              <a:t>Zugg</a:t>
            </a:r>
            <a:r>
              <a:rPr lang="it-IT" sz="2400" dirty="0"/>
              <a:t> e vasche interne, da una serie di vasche di stabulazione esterna e da </a:t>
            </a:r>
            <a:r>
              <a:rPr lang="it-IT" sz="2400" dirty="0" smtClean="0"/>
              <a:t>uno stagno </a:t>
            </a:r>
            <a:r>
              <a:rPr lang="it-IT" sz="2400" dirty="0"/>
              <a:t>semi naturale.</a:t>
            </a:r>
          </a:p>
          <a:p>
            <a:pPr algn="just"/>
            <a:endParaRPr lang="it-IT" sz="20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9113" y="2674282"/>
            <a:ext cx="3960442" cy="2970332"/>
          </a:xfrm>
          <a:prstGeom prst="rect">
            <a:avLst/>
          </a:prstGeom>
        </p:spPr>
      </p:pic>
      <p:pic>
        <p:nvPicPr>
          <p:cNvPr id="7" name="Segnaposto contenut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3596" y="1310980"/>
            <a:ext cx="3612832" cy="2808312"/>
          </a:xfrm>
        </p:spPr>
      </p:pic>
    </p:spTree>
    <p:extLst>
      <p:ext uri="{BB962C8B-B14F-4D97-AF65-F5344CB8AC3E}">
        <p14:creationId xmlns:p14="http://schemas.microsoft.com/office/powerpoint/2010/main" val="16135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53274" y="1340768"/>
            <a:ext cx="3456385" cy="2288053"/>
          </a:xfrm>
        </p:spPr>
        <p:txBody>
          <a:bodyPr>
            <a:noAutofit/>
          </a:bodyPr>
          <a:lstStyle/>
          <a:p>
            <a:pPr algn="just"/>
            <a:r>
              <a:rPr lang="it-IT" sz="2800" dirty="0"/>
              <a:t>All’incubatoio della Fagiana è funzionalmente </a:t>
            </a:r>
            <a:r>
              <a:rPr lang="it-IT" sz="2800" dirty="0" smtClean="0"/>
              <a:t>connesso il </a:t>
            </a:r>
            <a:r>
              <a:rPr lang="it-IT" sz="2800" dirty="0"/>
              <a:t>sistema di Vasche semi-naturali a Cassolnovo (PV), alimentate dalle acque di un ramo laterale del </a:t>
            </a:r>
            <a:r>
              <a:rPr lang="it-IT" sz="2800" dirty="0" smtClean="0"/>
              <a:t>Ticino. Si tratta di lunghe vasche </a:t>
            </a:r>
            <a:r>
              <a:rPr lang="it-IT" sz="2800" dirty="0"/>
              <a:t>con fondo in ghiaia e vegetazione acquatica sommersa</a:t>
            </a:r>
          </a:p>
        </p:txBody>
      </p:sp>
      <p:sp>
        <p:nvSpPr>
          <p:cNvPr id="7" name="Titolo 3">
            <a:extLst>
              <a:ext uri="{FF2B5EF4-FFF2-40B4-BE49-F238E27FC236}">
                <a16:creationId xmlns="" xmlns:a16="http://schemas.microsoft.com/office/drawing/2014/main" id="{0A63D80E-ECBF-4F12-BCCB-22F03BCC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4" y="836712"/>
            <a:ext cx="8424934" cy="648072"/>
          </a:xfrm>
        </p:spPr>
        <p:txBody>
          <a:bodyPr/>
          <a:lstStyle/>
          <a:p>
            <a:pPr algn="ctr"/>
            <a:r>
              <a:rPr lang="it-IT" sz="3200" b="1" dirty="0" smtClean="0"/>
              <a:t>Le vasche di allevamento a Cassolnovo</a:t>
            </a:r>
            <a:endParaRPr lang="it-IT" sz="3200" b="1" dirty="0"/>
          </a:p>
        </p:txBody>
      </p:sp>
      <p:pic>
        <p:nvPicPr>
          <p:cNvPr id="8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2204864"/>
            <a:ext cx="521685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1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059832" y="3816628"/>
            <a:ext cx="217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Vasche di Cassolnovo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2" name="Segnaposto contenuto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02429">
            <a:off x="4902763" y="806613"/>
            <a:ext cx="3927178" cy="518867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516" y="1610800"/>
            <a:ext cx="5040561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="" xmlns:a16="http://schemas.microsoft.com/office/drawing/2014/main" id="{BF230751-F7D7-40F4-921F-33465C274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70" y="620688"/>
            <a:ext cx="7470154" cy="1220688"/>
          </a:xfrm>
        </p:spPr>
        <p:txBody>
          <a:bodyPr/>
          <a:lstStyle/>
          <a:p>
            <a:pPr algn="just"/>
            <a:r>
              <a:rPr lang="it-IT" b="1" dirty="0">
                <a:solidFill>
                  <a:schemeClr val="accent1">
                    <a:lumMod val="75000"/>
                  </a:schemeClr>
                </a:solidFill>
                <a:effectLst/>
              </a:rPr>
              <a:t>Lo stock di riproduttori a disposizione presso il sistema di allevamento consente di mantenere attivo un ciclo annuale di attività ripopolamento così sintetizzato in tabella: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19107"/>
              </p:ext>
            </p:extLst>
          </p:nvPr>
        </p:nvGraphicFramePr>
        <p:xfrm>
          <a:off x="641670" y="1988847"/>
          <a:ext cx="7242697" cy="42516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4232"/>
                <a:gridCol w="2377646"/>
                <a:gridCol w="2450819"/>
              </a:tblGrid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specie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periodo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attività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9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Trota marmorata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(Salmo </a:t>
                      </a:r>
                      <a:r>
                        <a:rPr lang="it-IT" sz="1200" dirty="0" err="1">
                          <a:effectLst/>
                          <a:latin typeface="+mn-lt"/>
                        </a:rPr>
                        <a:t>trutta</a:t>
                      </a:r>
                      <a:r>
                        <a:rPr lang="it-IT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200" dirty="0" err="1">
                          <a:effectLst/>
                          <a:latin typeface="+mn-lt"/>
                        </a:rPr>
                        <a:t>marmoratus</a:t>
                      </a:r>
                      <a:r>
                        <a:rPr lang="it-IT" sz="1200" dirty="0">
                          <a:effectLst/>
                          <a:latin typeface="+mn-lt"/>
                        </a:rPr>
                        <a:t>)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novembre -dicembre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riproduzione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Aprile - maggio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Luccio (Esox cisalpinus)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febbraio - marzo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 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Aprile -maggio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Pigo (Rutilus pigus)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aprile -maggio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+mn-lt"/>
                        </a:rPr>
                        <a:t>riproduizone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Barbo  (Barbus plebejus)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aprile -maggio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35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Savetta (Chondrostoma soetta)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maggio - giugno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Lasca (</a:t>
                      </a:r>
                      <a:r>
                        <a:rPr lang="it-IT" sz="1200" dirty="0" err="1">
                          <a:effectLst/>
                          <a:latin typeface="+mn-lt"/>
                        </a:rPr>
                        <a:t>Protochondrostoma</a:t>
                      </a:r>
                      <a:r>
                        <a:rPr lang="it-IT" sz="1200" dirty="0">
                          <a:effectLst/>
                          <a:latin typeface="+mn-lt"/>
                        </a:rPr>
                        <a:t> </a:t>
                      </a:r>
                      <a:r>
                        <a:rPr lang="it-IT" sz="1200" dirty="0" err="1">
                          <a:effectLst/>
                          <a:latin typeface="+mn-lt"/>
                        </a:rPr>
                        <a:t>genei</a:t>
                      </a:r>
                      <a:r>
                        <a:rPr lang="it-IT" sz="1200" dirty="0">
                          <a:effectLst/>
                          <a:latin typeface="+mn-lt"/>
                        </a:rPr>
                        <a:t>)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maggio -giugno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Tinca (Tinca tinca)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Giugno-luglio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novellame prodotto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6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Storione cobice (Acipenser naccarii)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Giugno - luglio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riproduzione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09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Aprile -ottobre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Rilascio individui 0+ e 1+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9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Storione ladano (Huso huso)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</a:rPr>
                        <a:t> </a:t>
                      </a:r>
                      <a:endParaRPr lang="it-IT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+mn-lt"/>
                        </a:rPr>
                        <a:t>Allevamento e rilascio in natura</a:t>
                      </a:r>
                      <a:endParaRPr lang="it-IT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4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14167</TotalTime>
  <Words>1052</Words>
  <Application>Microsoft Office PowerPoint</Application>
  <PresentationFormat>Presentazione su schermo (4:3)</PresentationFormat>
  <Paragraphs>132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DejaVu Sans</vt:lpstr>
      <vt:lpstr>Saira</vt:lpstr>
      <vt:lpstr>Times New Roman</vt:lpstr>
      <vt:lpstr>Personalizza struttura</vt:lpstr>
      <vt:lpstr>Presentazione standard di PowerPoint</vt:lpstr>
      <vt:lpstr>Presentazione standard di PowerPoint</vt:lpstr>
      <vt:lpstr>Presentazione standard di PowerPoint</vt:lpstr>
      <vt:lpstr>1998</vt:lpstr>
      <vt:lpstr>2001 -2004</vt:lpstr>
      <vt:lpstr>Presentazione standard di PowerPoint</vt:lpstr>
      <vt:lpstr>Le vasche di allevamento a Cassolnovo</vt:lpstr>
      <vt:lpstr>Presentazione standard di PowerPoint</vt:lpstr>
      <vt:lpstr>Lo stock di riproduttori a disposizione presso il sistema di allevamento consente di mantenere attivo un ciclo annuale di attività ripopolamento così sintetizzato in tabella:</vt:lpstr>
      <vt:lpstr>Tinca</vt:lpstr>
      <vt:lpstr>Presentazione standard di PowerPoint</vt:lpstr>
      <vt:lpstr>2003-2006 </vt:lpstr>
      <vt:lpstr>2005</vt:lpstr>
      <vt:lpstr>Presentazione standard di PowerPoint</vt:lpstr>
      <vt:lpstr>2013-2017 </vt:lpstr>
      <vt:lpstr>2017 -2020 </vt:lpstr>
      <vt:lpstr>2017 -2021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actions to preserve residual and isolated  populations of forest and freshwater insects in  Emilia-Romagna - Project LIFE14 NAT/IT/000209</dc:title>
  <dc:creator>Cristina Barbieri</dc:creator>
  <cp:lastModifiedBy>LIFELASCA2</cp:lastModifiedBy>
  <cp:revision>412</cp:revision>
  <dcterms:created xsi:type="dcterms:W3CDTF">2016-05-29T15:42:00Z</dcterms:created>
  <dcterms:modified xsi:type="dcterms:W3CDTF">2021-07-14T16:59:54Z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61</vt:i4>
  </property>
</Properties>
</file>