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</p:sldMasterIdLst>
  <p:notesMasterIdLst>
    <p:notesMasterId r:id="rId23"/>
  </p:notesMasterIdLst>
  <p:handoutMasterIdLst>
    <p:handoutMasterId r:id="rId24"/>
  </p:handoutMasterIdLst>
  <p:sldIdLst>
    <p:sldId id="257" r:id="rId2"/>
    <p:sldId id="259" r:id="rId3"/>
    <p:sldId id="265" r:id="rId4"/>
    <p:sldId id="264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58" r:id="rId2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A7A4"/>
    <a:srgbClr val="BBC275"/>
    <a:srgbClr val="009900"/>
    <a:srgbClr val="AAE18B"/>
    <a:srgbClr val="B0EE00"/>
    <a:srgbClr val="99CC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456" autoAdjust="0"/>
    <p:restoredTop sz="86441" autoAdjust="0"/>
  </p:normalViewPr>
  <p:slideViewPr>
    <p:cSldViewPr>
      <p:cViewPr>
        <p:scale>
          <a:sx n="60" d="100"/>
          <a:sy n="60" d="100"/>
        </p:scale>
        <p:origin x="1362" y="1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75" d="100"/>
          <a:sy n="75" d="100"/>
        </p:scale>
        <p:origin x="3240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xmlns="" id="{DDB52CCA-7361-477C-B97A-67A42C219F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xmlns="" id="{32547A27-1E83-4670-B1B5-A3E69D08BF8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CF045B-643A-40BE-B195-8F05AEA309FF}" type="datetimeFigureOut">
              <a:rPr lang="it-IT" smtClean="0"/>
              <a:t>15/07/2021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xmlns="" id="{B7AB5C60-15B4-4190-B553-796D36A765B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xmlns="" id="{31DD8A46-F074-45BC-AB2C-315A000D08D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CC42E7-F21D-4F7F-9833-6EB5CA64C9A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45423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it-IT" sz="2000" b="0" strike="noStrike" spc="-1">
                <a:latin typeface="Arial"/>
              </a:rPr>
              <a:t>Fai clic per modificare il formato delle note</a:t>
            </a:r>
          </a:p>
        </p:txBody>
      </p:sp>
      <p:sp>
        <p:nvSpPr>
          <p:cNvPr id="99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it-IT" sz="1400" b="0" strike="noStrike" spc="-1">
                <a:latin typeface="Times New Roman"/>
              </a:rPr>
              <a:t> </a:t>
            </a:r>
          </a:p>
        </p:txBody>
      </p:sp>
      <p:sp>
        <p:nvSpPr>
          <p:cNvPr id="100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it-IT" sz="1400" b="0" strike="noStrike" spc="-1">
                <a:latin typeface="Times New Roman"/>
              </a:rPr>
              <a:t> </a:t>
            </a:r>
          </a:p>
        </p:txBody>
      </p:sp>
      <p:sp>
        <p:nvSpPr>
          <p:cNvPr id="101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it-IT" sz="1400" b="0" strike="noStrike" spc="-1">
                <a:latin typeface="Times New Roman"/>
              </a:rPr>
              <a:t> </a:t>
            </a:r>
          </a:p>
        </p:txBody>
      </p:sp>
      <p:sp>
        <p:nvSpPr>
          <p:cNvPr id="102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48F0FB6B-5205-4C46-A0C5-AAD7D32B5E9E}" type="slidenum">
              <a:rPr lang="it-IT" sz="1400" b="0" strike="noStrike" spc="-1">
                <a:latin typeface="Times New Roman"/>
              </a:rPr>
              <a:t>‹N›</a:t>
            </a:fld>
            <a:endParaRPr lang="it-IT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47359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6C729057-0944-49F3-A5C9-EDAF6B2026F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23928" y="1122363"/>
            <a:ext cx="4077072" cy="2387600"/>
          </a:xfrm>
        </p:spPr>
        <p:txBody>
          <a:bodyPr anchor="b"/>
          <a:lstStyle>
            <a:lvl1pPr algn="ctr">
              <a:defRPr sz="3600"/>
            </a:lvl1pPr>
          </a:lstStyle>
          <a:p>
            <a:r>
              <a:rPr lang="it-IT" dirty="0"/>
              <a:t>CONVEGNO FINALE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45CE8720-10CF-4013-851E-3DA36871139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23928" y="3602038"/>
            <a:ext cx="4077072" cy="483989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BBC27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dirty="0"/>
              <a:t>Relatore e titolo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4AA82D3B-0CFA-487A-94E6-C61EE02AA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828ED-CE93-44AF-8ABF-9AD03BD00C29}" type="slidenum">
              <a:rPr lang="it-IT" smtClean="0"/>
              <a:t>‹N›</a:t>
            </a:fld>
            <a:endParaRPr lang="it-IT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787439C9-423E-4E99-8116-CEBC0DC9DED9}"/>
              </a:ext>
            </a:extLst>
          </p:cNvPr>
          <p:cNvPicPr/>
          <p:nvPr userDrawn="1"/>
        </p:nvPicPr>
        <p:blipFill>
          <a:blip r:embed="rId2"/>
          <a:stretch/>
        </p:blipFill>
        <p:spPr>
          <a:xfrm>
            <a:off x="327000" y="1458868"/>
            <a:ext cx="3166560" cy="1944216"/>
          </a:xfrm>
          <a:prstGeom prst="rect">
            <a:avLst/>
          </a:prstGeom>
          <a:ln>
            <a:noFill/>
          </a:ln>
        </p:spPr>
      </p:pic>
      <p:sp>
        <p:nvSpPr>
          <p:cNvPr id="8" name="CustomShape 5">
            <a:extLst>
              <a:ext uri="{FF2B5EF4-FFF2-40B4-BE49-F238E27FC236}">
                <a16:creationId xmlns:a16="http://schemas.microsoft.com/office/drawing/2014/main" xmlns="" id="{0AF2CF6D-3EE0-4BB0-A41F-0BFF2A20C0F0}"/>
              </a:ext>
            </a:extLst>
          </p:cNvPr>
          <p:cNvSpPr/>
          <p:nvPr userDrawn="1"/>
        </p:nvSpPr>
        <p:spPr>
          <a:xfrm>
            <a:off x="245384" y="3652392"/>
            <a:ext cx="3327840" cy="1504800"/>
          </a:xfrm>
          <a:prstGeom prst="rect">
            <a:avLst/>
          </a:prstGeom>
          <a:solidFill>
            <a:srgbClr val="58A7A4"/>
          </a:solidFill>
          <a:ln>
            <a:solidFill>
              <a:srgbClr val="58A7A4"/>
            </a:solidFill>
            <a:round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1F18B1CE-E211-40AC-A8E0-7537B2BF41FB}"/>
              </a:ext>
            </a:extLst>
          </p:cNvPr>
          <p:cNvSpPr txBox="1"/>
          <p:nvPr userDrawn="1"/>
        </p:nvSpPr>
        <p:spPr>
          <a:xfrm>
            <a:off x="347552" y="3715124"/>
            <a:ext cx="3177688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it-IT" sz="1600" b="1" strike="noStrike" spc="-1" dirty="0">
                <a:solidFill>
                  <a:srgbClr val="49652C"/>
                </a:solidFill>
                <a:latin typeface="Calibri"/>
              </a:rPr>
              <a:t>PROGETTO LIFE TICINO BIOSOURCE</a:t>
            </a:r>
            <a:endParaRPr lang="it-IT" sz="16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1400" b="1" strike="noStrike" spc="-1" dirty="0">
                <a:solidFill>
                  <a:srgbClr val="FFFFFF"/>
                </a:solidFill>
                <a:latin typeface="Calibri"/>
              </a:rPr>
              <a:t>Aumentare la Biodiversità attraverso il Ripristino delle Aree sorgente di Specie Prioritarie e di Altre Specie di Interesse Comunitario del Parco del Ticino </a:t>
            </a:r>
            <a:endParaRPr lang="it-IT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it-IT" sz="1400" b="1" strike="noStrike" spc="-1" dirty="0">
                <a:solidFill>
                  <a:srgbClr val="49652C"/>
                </a:solidFill>
                <a:latin typeface="Calibri"/>
              </a:rPr>
              <a:t>LIFE15 NAT/IT/0000989 BIOSOURCE</a:t>
            </a:r>
            <a:endParaRPr lang="it-IT" sz="1400" dirty="0"/>
          </a:p>
        </p:txBody>
      </p:sp>
      <p:sp>
        <p:nvSpPr>
          <p:cNvPr id="10" name="Sottotitolo 2">
            <a:extLst>
              <a:ext uri="{FF2B5EF4-FFF2-40B4-BE49-F238E27FC236}">
                <a16:creationId xmlns:a16="http://schemas.microsoft.com/office/drawing/2014/main" xmlns="" id="{32B9BD16-ECE5-403A-A294-DA3AC35F7A1E}"/>
              </a:ext>
            </a:extLst>
          </p:cNvPr>
          <p:cNvSpPr txBox="1">
            <a:spLocks/>
          </p:cNvSpPr>
          <p:nvPr userDrawn="1"/>
        </p:nvSpPr>
        <p:spPr>
          <a:xfrm>
            <a:off x="3923928" y="4673203"/>
            <a:ext cx="4077072" cy="4839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1800" dirty="0">
              <a:solidFill>
                <a:srgbClr val="58A7A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424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D9398A82-4A99-47B5-B623-2CFBD4673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72F8E902-01DF-49BD-9751-B52DB2E09B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77F475D7-9AB0-44C3-B469-3DA1D471D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828ED-CE93-44AF-8ABF-9AD03BD00C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8257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41F4A5AD-B3BD-46BB-9AA5-BAC1E773B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55407559-1BD3-4A20-8AD8-BF52330FB3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F82ADF2B-3ED8-4FF9-84CF-B79397352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828ED-CE93-44AF-8ABF-9AD03BD00C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7948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5EA0311C-EE55-42E8-84DB-3CACCA94A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EC425F41-B002-4121-BA0E-F195CC7715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0CD7A318-F0BD-4F07-8312-CD995B067A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69376A47-D0FB-4250-A4FE-18FC004ED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828ED-CE93-44AF-8ABF-9AD03BD00C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9844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85A233CE-F807-4D91-9E73-26A7B35BD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60E27848-6709-4729-91CC-16F16C1AEE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C2AD6F01-7846-4C66-89CB-D3A012B466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xmlns="" id="{87A744F0-EBCB-40FE-817A-4EF232CF8A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xmlns="" id="{D21E031E-B37A-4F29-8B89-E4989FAD84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xmlns="" id="{7F5EAB88-EC07-466F-8075-B921C41CF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828ED-CE93-44AF-8ABF-9AD03BD00C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5886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34220085-9817-4D20-AB7F-1F80693B9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xmlns="" id="{CEE68F72-E45E-438B-A47D-966F52A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828ED-CE93-44AF-8ABF-9AD03BD00C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3080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C404305A-1F03-4AFD-82A7-B9EB6D81E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836712"/>
            <a:ext cx="2949575" cy="1220688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0CC582AB-3029-418F-8B16-E8C87D7CD8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836713"/>
            <a:ext cx="4629150" cy="502433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20212F1F-5744-4443-A379-3F8B181E82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39A1D78B-82A3-425F-877D-0E3046C30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828ED-CE93-44AF-8ABF-9AD03BD00C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1885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15596FC8-4E4A-44D0-A85D-80A12E919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836712"/>
            <a:ext cx="2949575" cy="1220688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xmlns="" id="{B76A4F19-25F2-4768-8051-A5B6B8EF56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836713"/>
            <a:ext cx="4629150" cy="50243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E6842505-58D4-4E0F-9661-95233083F7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B35A103D-6472-471F-8847-66067C271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828ED-CE93-44AF-8ABF-9AD03BD00C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1818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xmlns="" id="{D5B3E3AF-9A63-41F9-95C3-637FFA26A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828ED-CE93-44AF-8ABF-9AD03BD00C29}" type="slidenum">
              <a:rPr lang="it-IT" smtClean="0"/>
              <a:t>‹N›</a:t>
            </a:fld>
            <a:endParaRPr lang="it-IT"/>
          </a:p>
        </p:txBody>
      </p:sp>
      <p:pic>
        <p:nvPicPr>
          <p:cNvPr id="6" name="Immagine 5" descr="Immagine che contiene fondale oceanico&#10;&#10;Descrizione generata automaticamente">
            <a:extLst>
              <a:ext uri="{FF2B5EF4-FFF2-40B4-BE49-F238E27FC236}">
                <a16:creationId xmlns:a16="http://schemas.microsoft.com/office/drawing/2014/main" xmlns="" id="{315485C8-9485-4EEA-A843-E14AFEEBF4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30" y="1124744"/>
            <a:ext cx="8448940" cy="4752528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DB6277CC-CC50-45A1-BAE1-7BC140846540}"/>
              </a:ext>
            </a:extLst>
          </p:cNvPr>
          <p:cNvSpPr txBox="1"/>
          <p:nvPr userDrawn="1"/>
        </p:nvSpPr>
        <p:spPr>
          <a:xfrm>
            <a:off x="347530" y="3208620"/>
            <a:ext cx="844894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solidFill>
                  <a:srgbClr val="58A7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Grazie dell’attenzione</a:t>
            </a:r>
          </a:p>
        </p:txBody>
      </p:sp>
    </p:spTree>
    <p:extLst>
      <p:ext uri="{BB962C8B-B14F-4D97-AF65-F5344CB8AC3E}">
        <p14:creationId xmlns:p14="http://schemas.microsoft.com/office/powerpoint/2010/main" val="3736854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5.jpeg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xmlns="" id="{F0512201-DCFA-4EB1-8D2F-8EED9FB7A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45197"/>
            <a:ext cx="7886700" cy="8454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50188D0A-3CFD-4FF1-BDB3-23A05F19FA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D15EFE88-3CA2-4FB6-AA9F-9DF302FD3A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828ED-CE93-44AF-8ABF-9AD03BD00C29}" type="slidenum">
              <a:rPr lang="it-IT" smtClean="0"/>
              <a:t>‹N›</a:t>
            </a:fld>
            <a:endParaRPr lang="it-IT"/>
          </a:p>
        </p:txBody>
      </p:sp>
      <p:sp>
        <p:nvSpPr>
          <p:cNvPr id="7" name="CustomShape 3">
            <a:extLst>
              <a:ext uri="{FF2B5EF4-FFF2-40B4-BE49-F238E27FC236}">
                <a16:creationId xmlns:a16="http://schemas.microsoft.com/office/drawing/2014/main" xmlns="" id="{DEF6E56D-DD79-4AB3-B64F-D6AF60808871}"/>
              </a:ext>
            </a:extLst>
          </p:cNvPr>
          <p:cNvSpPr/>
          <p:nvPr userDrawn="1"/>
        </p:nvSpPr>
        <p:spPr>
          <a:xfrm>
            <a:off x="-108360" y="59760"/>
            <a:ext cx="6880680" cy="704520"/>
          </a:xfrm>
          <a:prstGeom prst="rect">
            <a:avLst/>
          </a:prstGeom>
          <a:solidFill>
            <a:srgbClr val="58A7A4"/>
          </a:solidFill>
          <a:ln>
            <a:solidFill>
              <a:srgbClr val="58A7A4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41F1D9B-A1D2-4F27-BEC5-CC67D6903F69}"/>
              </a:ext>
            </a:extLst>
          </p:cNvPr>
          <p:cNvPicPr/>
          <p:nvPr userDrawn="1"/>
        </p:nvPicPr>
        <p:blipFill>
          <a:blip r:embed="rId11"/>
          <a:stretch/>
        </p:blipFill>
        <p:spPr>
          <a:xfrm>
            <a:off x="6989400" y="59760"/>
            <a:ext cx="1072080" cy="704520"/>
          </a:xfrm>
          <a:prstGeom prst="rect">
            <a:avLst/>
          </a:prstGeom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AD48B3B-2588-463C-A221-E3D2E86A0C57}"/>
              </a:ext>
            </a:extLst>
          </p:cNvPr>
          <p:cNvPicPr/>
          <p:nvPr userDrawn="1"/>
        </p:nvPicPr>
        <p:blipFill>
          <a:blip r:embed="rId12"/>
          <a:stretch/>
        </p:blipFill>
        <p:spPr>
          <a:xfrm>
            <a:off x="8118720" y="0"/>
            <a:ext cx="906120" cy="797040"/>
          </a:xfrm>
          <a:prstGeom prst="rect">
            <a:avLst/>
          </a:prstGeom>
          <a:ln>
            <a:noFill/>
          </a:ln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7D3551E4-5229-43ED-99F0-310F75FBD58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7" b="3154"/>
          <a:stretch/>
        </p:blipFill>
        <p:spPr bwMode="auto">
          <a:xfrm>
            <a:off x="1284114" y="6353944"/>
            <a:ext cx="1104486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ustomShape 7">
            <a:extLst>
              <a:ext uri="{FF2B5EF4-FFF2-40B4-BE49-F238E27FC236}">
                <a16:creationId xmlns:a16="http://schemas.microsoft.com/office/drawing/2014/main" xmlns="" id="{839D2626-055E-47F0-86E1-A1C15D52E426}"/>
              </a:ext>
            </a:extLst>
          </p:cNvPr>
          <p:cNvSpPr/>
          <p:nvPr userDrawn="1"/>
        </p:nvSpPr>
        <p:spPr>
          <a:xfrm>
            <a:off x="331020" y="6493680"/>
            <a:ext cx="4115160" cy="227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900" b="1" i="1" strike="noStrike" spc="-1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Con il contributo di </a:t>
            </a:r>
            <a:endParaRPr lang="it-IT" sz="900" b="0" strike="noStrike" spc="-1" dirty="0">
              <a:solidFill>
                <a:schemeClr val="accent1">
                  <a:lumMod val="75000"/>
                </a:schemeClr>
              </a:solidFill>
              <a:latin typeface="Arial"/>
            </a:endParaRPr>
          </a:p>
        </p:txBody>
      </p:sp>
      <p:sp>
        <p:nvSpPr>
          <p:cNvPr id="12" name="CustomShape 4">
            <a:extLst>
              <a:ext uri="{FF2B5EF4-FFF2-40B4-BE49-F238E27FC236}">
                <a16:creationId xmlns:a16="http://schemas.microsoft.com/office/drawing/2014/main" xmlns="" id="{34CCE006-EF12-4E66-B610-44045C69BE8F}"/>
              </a:ext>
            </a:extLst>
          </p:cNvPr>
          <p:cNvSpPr/>
          <p:nvPr userDrawn="1"/>
        </p:nvSpPr>
        <p:spPr>
          <a:xfrm>
            <a:off x="4847760" y="6635880"/>
            <a:ext cx="4176720" cy="100080"/>
          </a:xfrm>
          <a:prstGeom prst="rect">
            <a:avLst/>
          </a:prstGeom>
          <a:solidFill>
            <a:srgbClr val="58A7A4"/>
          </a:solidFill>
          <a:ln>
            <a:solidFill>
              <a:srgbClr val="58A7A4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xmlns="" id="{85AAEE01-F067-47C2-B803-4498DAB2019D}"/>
              </a:ext>
            </a:extLst>
          </p:cNvPr>
          <p:cNvPicPr/>
          <p:nvPr userDrawn="1"/>
        </p:nvPicPr>
        <p:blipFill>
          <a:blip r:embed="rId14"/>
          <a:stretch/>
        </p:blipFill>
        <p:spPr>
          <a:xfrm>
            <a:off x="5090760" y="6225480"/>
            <a:ext cx="993240" cy="393120"/>
          </a:xfrm>
          <a:prstGeom prst="rect">
            <a:avLst/>
          </a:prstGeom>
          <a:ln>
            <a:noFill/>
          </a:ln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xmlns="" id="{BBDCD85E-9900-4979-AECA-ADB47D0A164B}"/>
              </a:ext>
            </a:extLst>
          </p:cNvPr>
          <p:cNvPicPr/>
          <p:nvPr userDrawn="1"/>
        </p:nvPicPr>
        <p:blipFill>
          <a:blip r:embed="rId15"/>
          <a:stretch/>
        </p:blipFill>
        <p:spPr>
          <a:xfrm>
            <a:off x="7409880" y="6225120"/>
            <a:ext cx="618120" cy="393480"/>
          </a:xfrm>
          <a:prstGeom prst="rect">
            <a:avLst/>
          </a:prstGeom>
          <a:ln>
            <a:noFill/>
          </a:ln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xmlns="" id="{329ED19D-8A56-4F33-BF5D-43EDECC9B1DA}"/>
              </a:ext>
            </a:extLst>
          </p:cNvPr>
          <p:cNvPicPr/>
          <p:nvPr userDrawn="1"/>
        </p:nvPicPr>
        <p:blipFill>
          <a:blip r:embed="rId16"/>
          <a:stretch/>
        </p:blipFill>
        <p:spPr>
          <a:xfrm>
            <a:off x="6454440" y="6225480"/>
            <a:ext cx="709560" cy="39348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407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9" r:id="rId7"/>
    <p:sldLayoutId id="2147483670" r:id="rId8"/>
    <p:sldLayoutId id="2147483668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rgbClr val="58A7A4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2530E483-A309-4BCD-BCA3-FF5681E903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38A8AB03-74C6-4D51-A5DE-DFD8AC48FF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23928" y="3602038"/>
            <a:ext cx="4077072" cy="1195114"/>
          </a:xfrm>
        </p:spPr>
        <p:txBody>
          <a:bodyPr>
            <a:normAutofit fontScale="92500"/>
          </a:bodyPr>
          <a:lstStyle/>
          <a:p>
            <a:r>
              <a:rPr lang="it-IT" dirty="0" smtClean="0"/>
              <a:t>Giuseppe Dodaro </a:t>
            </a:r>
          </a:p>
          <a:p>
            <a:r>
              <a:rPr lang="it-IT" i="1" dirty="0" smtClean="0"/>
              <a:t>Valutazione degli effetti degli interventi sui Servizi </a:t>
            </a:r>
            <a:r>
              <a:rPr lang="it-IT" i="1" dirty="0" err="1" smtClean="0"/>
              <a:t>Ecosistemici</a:t>
            </a:r>
            <a:endParaRPr lang="it-IT" i="1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829942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4" t="7683" r="56299" b="14365"/>
          <a:stretch/>
        </p:blipFill>
        <p:spPr>
          <a:xfrm>
            <a:off x="5617528" y="1146455"/>
            <a:ext cx="3528392" cy="5040560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02832" y="1912241"/>
            <a:ext cx="5414696" cy="205731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sz="1600" b="1" dirty="0" smtClean="0">
                <a:solidFill>
                  <a:srgbClr val="58A7A4"/>
                </a:solidFill>
              </a:rPr>
              <a:t>EXTRACOSTI </a:t>
            </a:r>
          </a:p>
          <a:p>
            <a:r>
              <a:rPr lang="it-IT" sz="1400" dirty="0" smtClean="0"/>
              <a:t>(Ripristino) e gestione costante del sistema irriguo: sagomatura fossi, regolazione pendenze, manutenzione manufatti idraulici  LAVORO MANUALE!</a:t>
            </a:r>
          </a:p>
          <a:p>
            <a:r>
              <a:rPr lang="it-IT" sz="1400" dirty="0" smtClean="0"/>
              <a:t>Acqua per la sommersione iemale e irrigazione estiva</a:t>
            </a:r>
          </a:p>
          <a:p>
            <a:r>
              <a:rPr lang="it-IT" sz="1400" dirty="0" smtClean="0"/>
              <a:t>Sistemi di raccolta con macchinari di piccole dimensioni per preservare il sistema irriguo</a:t>
            </a:r>
          </a:p>
          <a:p>
            <a:r>
              <a:rPr lang="it-IT" sz="1400" dirty="0" smtClean="0"/>
              <a:t>Conservazione (insilamento)</a:t>
            </a:r>
            <a:endParaRPr lang="it-IT" sz="14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Titolo 2"/>
          <p:cNvSpPr txBox="1">
            <a:spLocks/>
          </p:cNvSpPr>
          <p:nvPr/>
        </p:nvSpPr>
        <p:spPr bwMode="auto">
          <a:xfrm>
            <a:off x="627842" y="774443"/>
            <a:ext cx="8229600" cy="315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it-IT" sz="3600" b="1" kern="1200" dirty="0">
                <a:solidFill>
                  <a:srgbClr val="58A7A4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0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1.1.1.1 </a:t>
            </a:r>
            <a:r>
              <a:rPr lang="it-IT" sz="2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Produzione agricola a scopo </a:t>
            </a:r>
            <a:r>
              <a:rPr lang="it-IT" sz="20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alimentare: foraggi da marcita </a:t>
            </a:r>
            <a:endParaRPr lang="en-US" sz="20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Segnaposto contenuto 2"/>
          <p:cNvSpPr txBox="1">
            <a:spLocks/>
          </p:cNvSpPr>
          <p:nvPr/>
        </p:nvSpPr>
        <p:spPr bwMode="auto">
          <a:xfrm>
            <a:off x="202832" y="3947257"/>
            <a:ext cx="5017239" cy="2272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it-IT" sz="1600" b="1" dirty="0" smtClean="0">
                <a:solidFill>
                  <a:srgbClr val="58A7A4"/>
                </a:solidFill>
              </a:rPr>
              <a:t>RICAVI AGGIUNTIVI (POTENZIALI)</a:t>
            </a:r>
          </a:p>
          <a:p>
            <a:r>
              <a:rPr lang="it-IT" sz="1400" b="0" dirty="0" smtClean="0"/>
              <a:t>Elevata produttività fino a 5 tagli estivi + 2 tagli autunno-primavera,  fino a 150 q/ha, +30% rispetto prato – NON PIENAMENTE SFRUTTATA</a:t>
            </a:r>
          </a:p>
          <a:p>
            <a:r>
              <a:rPr lang="it-IT" sz="1400" b="0" dirty="0" smtClean="0"/>
              <a:t>Elevata qualità nutrizionale  del latte dei prodotti caseari e della carne dei bovini alimentati  con foraggio da marcita – LATTE e FORMAGGIO GIALLO DA VALORIZZARE SUL MERCATO</a:t>
            </a:r>
          </a:p>
          <a:p>
            <a:r>
              <a:rPr lang="it-IT" sz="1400" b="0" dirty="0" smtClean="0"/>
              <a:t>Risparmio sull’acquisto di preparati per alimentazione convenzionale  - VANTAGGIO SPECIFICO PER AZIENDE ZOOTECNICHE</a:t>
            </a:r>
          </a:p>
        </p:txBody>
      </p:sp>
      <p:sp>
        <p:nvSpPr>
          <p:cNvPr id="12" name="Ovale 11"/>
          <p:cNvSpPr/>
          <p:nvPr/>
        </p:nvSpPr>
        <p:spPr>
          <a:xfrm>
            <a:off x="3759324" y="3458319"/>
            <a:ext cx="1625352" cy="648072"/>
          </a:xfrm>
          <a:prstGeom prst="ellipse">
            <a:avLst/>
          </a:prstGeom>
          <a:noFill/>
          <a:ln>
            <a:solidFill>
              <a:srgbClr val="58A7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800" dirty="0" smtClean="0">
                <a:solidFill>
                  <a:srgbClr val="58A7A4"/>
                </a:solidFill>
              </a:rPr>
              <a:t>300-1000 €/ha</a:t>
            </a:r>
            <a:endParaRPr lang="it-IT" sz="1800" dirty="0">
              <a:solidFill>
                <a:srgbClr val="58A7A4"/>
              </a:solidFill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170421" y="1151019"/>
            <a:ext cx="526567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b="0" dirty="0">
                <a:solidFill>
                  <a:schemeClr val="tx1"/>
                </a:solidFill>
              </a:rPr>
              <a:t>Normalmente la valutazione del SE 1111 prevede una valutazione </a:t>
            </a:r>
            <a:r>
              <a:rPr lang="it-IT" sz="1400" b="0" dirty="0" smtClean="0">
                <a:solidFill>
                  <a:schemeClr val="tx1"/>
                </a:solidFill>
              </a:rPr>
              <a:t>del </a:t>
            </a:r>
            <a:r>
              <a:rPr lang="it-IT" sz="1400" b="0" dirty="0">
                <a:solidFill>
                  <a:schemeClr val="tx1"/>
                </a:solidFill>
              </a:rPr>
              <a:t>valore economico della </a:t>
            </a:r>
            <a:r>
              <a:rPr lang="it-IT" sz="1400" b="0" dirty="0" smtClean="0">
                <a:solidFill>
                  <a:schemeClr val="tx1"/>
                </a:solidFill>
              </a:rPr>
              <a:t>coltura </a:t>
            </a:r>
            <a:r>
              <a:rPr lang="it-IT" sz="1400" b="0" dirty="0">
                <a:solidFill>
                  <a:schemeClr val="tx1"/>
                </a:solidFill>
              </a:rPr>
              <a:t>al netto dei costi di </a:t>
            </a:r>
            <a:r>
              <a:rPr lang="it-IT" sz="1400" b="0" dirty="0" smtClean="0">
                <a:solidFill>
                  <a:schemeClr val="tx1"/>
                </a:solidFill>
              </a:rPr>
              <a:t>produzione e gestione (tramite questionari o dati consolidati, come in questo caso): </a:t>
            </a:r>
            <a:endParaRPr lang="it-IT" sz="1400" b="0" dirty="0">
              <a:solidFill>
                <a:schemeClr val="tx1"/>
              </a:solidFill>
            </a:endParaRP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00" t="8909" r="43300" b="83296"/>
          <a:stretch/>
        </p:blipFill>
        <p:spPr>
          <a:xfrm>
            <a:off x="7783610" y="1385627"/>
            <a:ext cx="1152128" cy="504056"/>
          </a:xfrm>
          <a:prstGeom prst="rect">
            <a:avLst/>
          </a:prstGeom>
        </p:spPr>
      </p:pic>
      <p:sp>
        <p:nvSpPr>
          <p:cNvPr id="14" name="Rettangolo arrotondato 13"/>
          <p:cNvSpPr/>
          <p:nvPr/>
        </p:nvSpPr>
        <p:spPr>
          <a:xfrm>
            <a:off x="4932040" y="5805264"/>
            <a:ext cx="3637371" cy="495699"/>
          </a:xfrm>
          <a:prstGeom prst="roundRect">
            <a:avLst/>
          </a:prstGeom>
          <a:solidFill>
            <a:schemeClr val="bg1"/>
          </a:solidFill>
          <a:ln>
            <a:solidFill>
              <a:srgbClr val="58A7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 smtClean="0">
                <a:solidFill>
                  <a:srgbClr val="58A7A4"/>
                </a:solidFill>
              </a:rPr>
              <a:t>Life </a:t>
            </a:r>
            <a:r>
              <a:rPr lang="it-IT" sz="1200" dirty="0" err="1" smtClean="0">
                <a:solidFill>
                  <a:srgbClr val="58A7A4"/>
                </a:solidFill>
              </a:rPr>
              <a:t>Biosource</a:t>
            </a:r>
            <a:r>
              <a:rPr lang="it-IT" sz="1200" dirty="0" smtClean="0">
                <a:solidFill>
                  <a:srgbClr val="58A7A4"/>
                </a:solidFill>
              </a:rPr>
              <a:t> ha supportato il ripristino di:</a:t>
            </a:r>
          </a:p>
          <a:p>
            <a:pPr algn="ctr"/>
            <a:r>
              <a:rPr lang="it-IT" sz="1200" dirty="0" smtClean="0">
                <a:solidFill>
                  <a:srgbClr val="58A7A4"/>
                </a:solidFill>
              </a:rPr>
              <a:t>28 marcite – </a:t>
            </a:r>
            <a:r>
              <a:rPr lang="it-IT" sz="1200" dirty="0" err="1" smtClean="0">
                <a:solidFill>
                  <a:srgbClr val="58A7A4"/>
                </a:solidFill>
              </a:rPr>
              <a:t>ca</a:t>
            </a:r>
            <a:r>
              <a:rPr lang="it-IT" sz="1200" dirty="0" smtClean="0">
                <a:solidFill>
                  <a:srgbClr val="58A7A4"/>
                </a:solidFill>
              </a:rPr>
              <a:t>. 85 ha   |   35 prati umidi – </a:t>
            </a:r>
            <a:r>
              <a:rPr lang="it-IT" sz="1200" dirty="0" err="1" smtClean="0">
                <a:solidFill>
                  <a:srgbClr val="58A7A4"/>
                </a:solidFill>
              </a:rPr>
              <a:t>ca</a:t>
            </a:r>
            <a:r>
              <a:rPr lang="it-IT" sz="1200" dirty="0" smtClean="0">
                <a:solidFill>
                  <a:srgbClr val="58A7A4"/>
                </a:solidFill>
              </a:rPr>
              <a:t>. 43 ha</a:t>
            </a:r>
            <a:endParaRPr lang="it-IT" sz="1200" dirty="0">
              <a:solidFill>
                <a:srgbClr val="58A7A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5029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25258" y="1239128"/>
            <a:ext cx="3316511" cy="4913802"/>
          </a:xfrm>
          <a:prstGeom prst="rect">
            <a:avLst/>
          </a:prstGeom>
        </p:spPr>
      </p:pic>
      <p:grpSp>
        <p:nvGrpSpPr>
          <p:cNvPr id="14" name="Gruppo 13"/>
          <p:cNvGrpSpPr/>
          <p:nvPr/>
        </p:nvGrpSpPr>
        <p:grpSpPr>
          <a:xfrm>
            <a:off x="853451" y="3455948"/>
            <a:ext cx="3814566" cy="2283169"/>
            <a:chOff x="1547664" y="1587842"/>
            <a:chExt cx="5760640" cy="3353326"/>
          </a:xfrm>
        </p:grpSpPr>
        <p:pic>
          <p:nvPicPr>
            <p:cNvPr id="2052" name="Picture 4" descr="Oroscopo Bilancia di agosto: bene il lavor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7664" y="1700808"/>
              <a:ext cx="5760640" cy="3240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Ovale 12"/>
            <p:cNvSpPr/>
            <p:nvPr/>
          </p:nvSpPr>
          <p:spPr>
            <a:xfrm>
              <a:off x="4332917" y="1587842"/>
              <a:ext cx="180008" cy="21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Ovale 16"/>
            <p:cNvSpPr/>
            <p:nvPr/>
          </p:nvSpPr>
          <p:spPr>
            <a:xfrm>
              <a:off x="2915816" y="1644932"/>
              <a:ext cx="352400" cy="20219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4" name="Segnaposto piè di pagina 3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8" name="Titolo 2"/>
          <p:cNvSpPr txBox="1">
            <a:spLocks/>
          </p:cNvSpPr>
          <p:nvPr/>
        </p:nvSpPr>
        <p:spPr bwMode="auto">
          <a:xfrm>
            <a:off x="627842" y="774443"/>
            <a:ext cx="8229600" cy="315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it-IT" sz="3600" b="1" kern="1200" dirty="0">
                <a:solidFill>
                  <a:srgbClr val="58A7A4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000" dirty="0" smtClean="0"/>
              <a:t>1.1.1.1 </a:t>
            </a:r>
            <a:r>
              <a:rPr lang="it-IT" sz="2000" dirty="0"/>
              <a:t>Produzione agricola a scopo </a:t>
            </a:r>
            <a:r>
              <a:rPr lang="it-IT" sz="2000" dirty="0" smtClean="0"/>
              <a:t>alimentare: foraggi da marcita </a:t>
            </a:r>
            <a:endParaRPr lang="en-US" sz="20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985302" y="4184673"/>
            <a:ext cx="16741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>
                <a:solidFill>
                  <a:srgbClr val="58A7A4"/>
                </a:solidFill>
              </a:rPr>
              <a:t>COSTI</a:t>
            </a:r>
            <a:endParaRPr lang="it-IT" sz="2000" dirty="0">
              <a:solidFill>
                <a:srgbClr val="58A7A4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2812793" y="4776479"/>
            <a:ext cx="16088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smtClean="0">
                <a:solidFill>
                  <a:srgbClr val="58A7A4"/>
                </a:solidFill>
              </a:rPr>
              <a:t>RICAVI</a:t>
            </a:r>
            <a:endParaRPr lang="it-IT" sz="2000" dirty="0">
              <a:solidFill>
                <a:srgbClr val="58A7A4"/>
              </a:solidFill>
            </a:endParaRPr>
          </a:p>
        </p:txBody>
      </p:sp>
      <p:sp>
        <p:nvSpPr>
          <p:cNvPr id="15" name="Rettangolo arrotondato 14"/>
          <p:cNvSpPr/>
          <p:nvPr/>
        </p:nvSpPr>
        <p:spPr>
          <a:xfrm>
            <a:off x="4015730" y="3771439"/>
            <a:ext cx="2241489" cy="1307900"/>
          </a:xfrm>
          <a:prstGeom prst="roundRect">
            <a:avLst/>
          </a:prstGeom>
          <a:solidFill>
            <a:schemeClr val="bg1"/>
          </a:solidFill>
          <a:ln>
            <a:solidFill>
              <a:srgbClr val="58A7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 smtClean="0">
                <a:solidFill>
                  <a:srgbClr val="58A7A4"/>
                </a:solidFill>
              </a:rPr>
              <a:t>E.2.5.1/.7 </a:t>
            </a:r>
            <a:r>
              <a:rPr lang="it-IT" sz="1200" dirty="0">
                <a:solidFill>
                  <a:srgbClr val="58A7A4"/>
                </a:solidFill>
              </a:rPr>
              <a:t>Incentivo per il mantenimento e ripristino delle marcite a favore dell’avifauna ed in particolare degli ardeidi </a:t>
            </a:r>
            <a:endParaRPr lang="it-IT" sz="1200" dirty="0" smtClean="0">
              <a:solidFill>
                <a:srgbClr val="58A7A4"/>
              </a:solidFill>
            </a:endParaRPr>
          </a:p>
          <a:p>
            <a:pPr algn="ctr"/>
            <a:r>
              <a:rPr lang="it-IT" sz="1200" dirty="0" smtClean="0">
                <a:solidFill>
                  <a:srgbClr val="58A7A4"/>
                </a:solidFill>
              </a:rPr>
              <a:t>(</a:t>
            </a:r>
            <a:r>
              <a:rPr lang="it-IT" sz="1200" dirty="0">
                <a:solidFill>
                  <a:srgbClr val="58A7A4"/>
                </a:solidFill>
              </a:rPr>
              <a:t>600 €/</a:t>
            </a:r>
            <a:r>
              <a:rPr lang="it-IT" sz="1200" dirty="0" smtClean="0">
                <a:solidFill>
                  <a:srgbClr val="58A7A4"/>
                </a:solidFill>
              </a:rPr>
              <a:t>ha/anno</a:t>
            </a:r>
          </a:p>
          <a:p>
            <a:pPr algn="ctr"/>
            <a:r>
              <a:rPr lang="it-IT" sz="1200" dirty="0" smtClean="0">
                <a:solidFill>
                  <a:srgbClr val="58A7A4"/>
                </a:solidFill>
                <a:sym typeface="Wingdings" panose="05000000000000000000" pitchFamily="2" charset="2"/>
              </a:rPr>
              <a:t> T</a:t>
            </a:r>
            <a:r>
              <a:rPr lang="it-IT" sz="1200" dirty="0" smtClean="0">
                <a:solidFill>
                  <a:srgbClr val="58A7A4"/>
                </a:solidFill>
              </a:rPr>
              <a:t>OT: 300+100 ha)</a:t>
            </a:r>
            <a:endParaRPr lang="it-IT" sz="1200" dirty="0">
              <a:solidFill>
                <a:srgbClr val="58A7A4"/>
              </a:solidFill>
            </a:endParaRPr>
          </a:p>
        </p:txBody>
      </p:sp>
      <p:sp>
        <p:nvSpPr>
          <p:cNvPr id="7" name="Freccia in giù 6"/>
          <p:cNvSpPr/>
          <p:nvPr/>
        </p:nvSpPr>
        <p:spPr>
          <a:xfrm rot="10800000">
            <a:off x="3219582" y="5439276"/>
            <a:ext cx="864096" cy="630150"/>
          </a:xfrm>
          <a:prstGeom prst="downArrow">
            <a:avLst/>
          </a:prstGeom>
          <a:solidFill>
            <a:srgbClr val="58A7A4"/>
          </a:solidFill>
          <a:ln>
            <a:solidFill>
              <a:srgbClr val="58A7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/>
          <p:cNvSpPr/>
          <p:nvPr/>
        </p:nvSpPr>
        <p:spPr>
          <a:xfrm>
            <a:off x="274028" y="1198915"/>
            <a:ext cx="507753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0" dirty="0" smtClean="0">
                <a:solidFill>
                  <a:schemeClr val="tx1"/>
                </a:solidFill>
                <a:latin typeface="+mj-lt"/>
              </a:rPr>
              <a:t>Il Parco da 30 anni supporta la salvaguardia e il recupero delle marcite, attraverso l’erogazione di contributi e il Regolamento di mantenimento….È evidente che non è possibile tornare alla diffusione degli anni ‘50, tuttavia </a:t>
            </a:r>
            <a:r>
              <a:rPr lang="it-IT" sz="1600" b="0" dirty="0" smtClean="0">
                <a:solidFill>
                  <a:schemeClr val="tx1"/>
                </a:solidFill>
              </a:rPr>
              <a:t>la marcita può essere «</a:t>
            </a:r>
            <a:r>
              <a:rPr lang="it-IT" sz="1600" b="0" i="1" dirty="0" smtClean="0">
                <a:solidFill>
                  <a:schemeClr val="tx1"/>
                </a:solidFill>
              </a:rPr>
              <a:t>un </a:t>
            </a:r>
            <a:r>
              <a:rPr lang="it-IT" sz="1600" b="0" i="1" dirty="0">
                <a:solidFill>
                  <a:schemeClr val="tx1"/>
                </a:solidFill>
              </a:rPr>
              <a:t>elemento di pregio </a:t>
            </a:r>
            <a:r>
              <a:rPr lang="it-IT" sz="1600" b="0" i="1" dirty="0" smtClean="0">
                <a:solidFill>
                  <a:schemeClr val="tx1"/>
                </a:solidFill>
              </a:rPr>
              <a:t>all’interno di </a:t>
            </a:r>
            <a:r>
              <a:rPr lang="it-IT" sz="1600" b="0" i="1" dirty="0">
                <a:solidFill>
                  <a:schemeClr val="tx1"/>
                </a:solidFill>
              </a:rPr>
              <a:t>un sistema foraggero </a:t>
            </a:r>
            <a:r>
              <a:rPr lang="it-IT" sz="1600" b="0" i="1" dirty="0" smtClean="0">
                <a:solidFill>
                  <a:schemeClr val="tx1"/>
                </a:solidFill>
              </a:rPr>
              <a:t>moderno</a:t>
            </a:r>
            <a:r>
              <a:rPr lang="it-IT" sz="1600" b="0" dirty="0" smtClean="0">
                <a:solidFill>
                  <a:schemeClr val="tx1"/>
                </a:solidFill>
              </a:rPr>
              <a:t>». Gli incentivi sono indispensabili a compensare gli </a:t>
            </a:r>
            <a:r>
              <a:rPr lang="it-IT" sz="1600" b="0" dirty="0" err="1" smtClean="0">
                <a:solidFill>
                  <a:schemeClr val="tx1"/>
                </a:solidFill>
              </a:rPr>
              <a:t>extracosti</a:t>
            </a:r>
            <a:r>
              <a:rPr lang="it-IT" sz="1600" b="0" dirty="0" smtClean="0">
                <a:solidFill>
                  <a:schemeClr val="tx1"/>
                </a:solidFill>
              </a:rPr>
              <a:t>, è possibile massimizzare i risultati selezionando i contesti più adatti, diversificando e combinando le forme di supporto…</a:t>
            </a:r>
            <a:endParaRPr lang="it-IT" sz="1600" b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1" name="Freccia in giù 20"/>
          <p:cNvSpPr/>
          <p:nvPr/>
        </p:nvSpPr>
        <p:spPr>
          <a:xfrm>
            <a:off x="1393165" y="4769762"/>
            <a:ext cx="864096" cy="630150"/>
          </a:xfrm>
          <a:prstGeom prst="downArrow">
            <a:avLst/>
          </a:prstGeom>
          <a:solidFill>
            <a:srgbClr val="58A7A4"/>
          </a:solidFill>
          <a:ln>
            <a:solidFill>
              <a:srgbClr val="58A7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Rettangolo 21"/>
          <p:cNvSpPr/>
          <p:nvPr/>
        </p:nvSpPr>
        <p:spPr>
          <a:xfrm>
            <a:off x="111792" y="5279923"/>
            <a:ext cx="22634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400" dirty="0" smtClean="0">
                <a:solidFill>
                  <a:schemeClr val="tx1"/>
                </a:solidFill>
              </a:rPr>
              <a:t>Diffusione di know-how,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400" dirty="0" smtClean="0">
                <a:solidFill>
                  <a:schemeClr val="tx1"/>
                </a:solidFill>
              </a:rPr>
              <a:t>Costruzione della filiera</a:t>
            </a:r>
            <a:r>
              <a:rPr lang="it-IT" sz="1200" dirty="0" smtClean="0">
                <a:solidFill>
                  <a:schemeClr val="tx1"/>
                </a:solidFill>
              </a:rPr>
              <a:t>,…</a:t>
            </a:r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3785360" y="5611389"/>
            <a:ext cx="244895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400" u="sng" dirty="0" smtClean="0">
                <a:solidFill>
                  <a:schemeClr val="tx1"/>
                </a:solidFill>
              </a:rPr>
              <a:t>Incentivi PAF2021-27 e PSR (N 2000 e non</a:t>
            </a:r>
            <a:r>
              <a:rPr lang="it-IT" sz="1400" dirty="0">
                <a:solidFill>
                  <a:schemeClr val="tx1"/>
                </a:solidFill>
              </a:rPr>
              <a:t>)</a:t>
            </a:r>
            <a:endParaRPr lang="it-IT" sz="1400" dirty="0" smtClean="0">
              <a:solidFill>
                <a:schemeClr val="tx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tx1"/>
                </a:solidFill>
              </a:rPr>
              <a:t>Valorizzazione </a:t>
            </a:r>
            <a:r>
              <a:rPr lang="it-IT" sz="1400" dirty="0" smtClean="0">
                <a:solidFill>
                  <a:schemeClr val="tx1"/>
                </a:solidFill>
              </a:rPr>
              <a:t>commerciale </a:t>
            </a:r>
            <a:endParaRPr lang="it-IT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0574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902181" y="764704"/>
            <a:ext cx="8229600" cy="428375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it-IT" sz="2000" dirty="0"/>
              <a:t>2.2.2.3 Conservazione di habitat e specie </a:t>
            </a:r>
            <a:r>
              <a:rPr lang="it-IT" sz="2000" dirty="0" smtClean="0"/>
              <a:t>(Software </a:t>
            </a:r>
            <a:r>
              <a:rPr lang="it-IT" sz="2000" dirty="0" err="1" smtClean="0"/>
              <a:t>InVEST</a:t>
            </a:r>
            <a:r>
              <a:rPr lang="it-IT" sz="2000" dirty="0" smtClean="0"/>
              <a:t>)</a:t>
            </a:r>
            <a:endParaRPr lang="it-IT" sz="2000" dirty="0"/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-14421" y="1200643"/>
            <a:ext cx="8496944" cy="1082532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it-IT" sz="1600" b="1" dirty="0" smtClean="0"/>
              <a:t>MATRICE DI INPUT</a:t>
            </a:r>
            <a:r>
              <a:rPr lang="it-IT" sz="1600" dirty="0" smtClean="0"/>
              <a:t>: rilevanza delle minacce  e importanza </a:t>
            </a:r>
            <a:r>
              <a:rPr lang="it-IT" sz="1600" dirty="0"/>
              <a:t>dell’ecosistema </a:t>
            </a:r>
            <a:r>
              <a:rPr lang="it-IT" sz="1600" dirty="0" smtClean="0"/>
              <a:t>rispetto </a:t>
            </a:r>
            <a:r>
              <a:rPr lang="it-IT" sz="1600" dirty="0"/>
              <a:t>a 3 gruppi faunistici </a:t>
            </a:r>
            <a:r>
              <a:rPr lang="it-IT" sz="1600" dirty="0" smtClean="0"/>
              <a:t>target (Anfibi, Lepidotteri, Uccelli), sensibilità </a:t>
            </a:r>
            <a:r>
              <a:rPr lang="it-IT" sz="1600" dirty="0"/>
              <a:t>intrinseca e specifica </a:t>
            </a:r>
            <a:r>
              <a:rPr lang="it-IT" sz="1600" dirty="0" smtClean="0"/>
              <a:t>dell’ecosistema rispetto alle minacce</a:t>
            </a:r>
            <a:endParaRPr lang="it-IT" sz="1600" dirty="0"/>
          </a:p>
        </p:txBody>
      </p:sp>
      <p:graphicFrame>
        <p:nvGraphicFramePr>
          <p:cNvPr id="2" name="Tabella 1"/>
          <p:cNvGraphicFramePr>
            <a:graphicFrameLocks noGrp="1"/>
          </p:cNvGraphicFramePr>
          <p:nvPr>
            <p:extLst/>
          </p:nvPr>
        </p:nvGraphicFramePr>
        <p:xfrm>
          <a:off x="455567" y="1772816"/>
          <a:ext cx="8126595" cy="4524360"/>
        </p:xfrm>
        <a:graphic>
          <a:graphicData uri="http://schemas.openxmlformats.org/drawingml/2006/table">
            <a:tbl>
              <a:tblPr/>
              <a:tblGrid>
                <a:gridCol w="2895305"/>
                <a:gridCol w="897305"/>
                <a:gridCol w="969090"/>
                <a:gridCol w="672979"/>
                <a:gridCol w="672979"/>
                <a:gridCol w="672979"/>
                <a:gridCol w="672979"/>
                <a:gridCol w="672979"/>
              </a:tblGrid>
              <a:tr h="178187"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90" marR="8990" marT="899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PESO MINACCIA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</a:t>
                      </a:r>
                    </a:p>
                  </a:txBody>
                  <a:tcPr marL="8990" marR="8990" marT="899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</a:t>
                      </a:r>
                    </a:p>
                  </a:txBody>
                  <a:tcPr marL="8990" marR="8990" marT="899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8990" marR="8990" marT="899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8990" marR="8990" marT="899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</a:t>
                      </a:r>
                    </a:p>
                  </a:txBody>
                  <a:tcPr marL="8990" marR="8990" marT="899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0,8</a:t>
                      </a:r>
                    </a:p>
                  </a:txBody>
                  <a:tcPr marL="8990" marR="8990" marT="899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8782"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90" marR="8990" marT="899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DISTANZA 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8990" marR="8990" marT="899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1000</a:t>
                      </a:r>
                    </a:p>
                  </a:txBody>
                  <a:tcPr marL="8990" marR="8990" marT="899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8990" marR="8990" marT="899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8990" marR="8990" marT="899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8990" marR="8990" marT="899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8990" marR="8990" marT="899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8782"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90" marR="8990" marT="899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90" marR="8990" marT="899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MINACCE</a:t>
                      </a:r>
                    </a:p>
                  </a:txBody>
                  <a:tcPr marL="8990" marR="8990" marT="899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188782"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90" marR="8990" marT="899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90" marR="8990" marT="899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90" marR="8990" marT="899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8990" marR="8990" marT="899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8990" marR="8990" marT="899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8990" marR="8990" marT="899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8990" marR="8990" marT="899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8990" marR="8990" marT="899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712575"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ECOSISTEMI</a:t>
                      </a:r>
                    </a:p>
                  </a:txBody>
                  <a:tcPr marL="8990" marR="8990" marT="899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Peso ecosistemi considerando il target (avifauna zone umide)</a:t>
                      </a:r>
                    </a:p>
                  </a:txBody>
                  <a:tcPr marL="8990" marR="8990" marT="899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Strade/Ferrovie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Aeroporto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Agricoltura intensiva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Agricoltura estensiva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Specie invasive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Alterazione dei flussi idrici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91898"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agroecosistemi dei seminativi</a:t>
                      </a:r>
                    </a:p>
                  </a:txBody>
                  <a:tcPr marL="8990" marR="8990" marT="899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191898"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agroecosistemi delle colture arboree a basso input</a:t>
                      </a:r>
                    </a:p>
                  </a:txBody>
                  <a:tcPr marL="8990" marR="8990" marT="899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191898"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agroecosistemi delle colture arboree ad alto input</a:t>
                      </a:r>
                    </a:p>
                  </a:txBody>
                  <a:tcPr marL="8990" marR="8990" marT="899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191898"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agroecosistemi delle colture orticole e florovivaistiche</a:t>
                      </a:r>
                    </a:p>
                  </a:txBody>
                  <a:tcPr marL="8990" marR="8990" marT="899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191898"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agroecosistemi erbacei (basso input)</a:t>
                      </a:r>
                    </a:p>
                  </a:txBody>
                  <a:tcPr marL="8990" marR="8990" marT="899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191898"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agroecosistemi umidi</a:t>
                      </a:r>
                    </a:p>
                  </a:txBody>
                  <a:tcPr marL="8990" marR="8990" marT="899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0,8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0,8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0,8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191898"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ecosistemi lentici</a:t>
                      </a:r>
                    </a:p>
                  </a:txBody>
                  <a:tcPr marL="8990" marR="8990" marT="899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0,9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191898"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ecosistemi lotici</a:t>
                      </a:r>
                    </a:p>
                  </a:txBody>
                  <a:tcPr marL="8990" marR="8990" marT="899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0,9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191898"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ecosistemi </a:t>
                      </a:r>
                      <a:r>
                        <a:rPr lang="it-IT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ripariali</a:t>
                      </a:r>
                      <a:endParaRPr lang="it-IT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90" marR="8990" marT="899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0,9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191898"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ecosistemi umidi</a:t>
                      </a:r>
                    </a:p>
                  </a:txBody>
                  <a:tcPr marL="8990" marR="8990" marT="899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0,9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191898"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ecosistemi arbustivi</a:t>
                      </a:r>
                    </a:p>
                  </a:txBody>
                  <a:tcPr marL="8990" marR="8990" marT="899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191898"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ecosistemi forestali artificiali e </a:t>
                      </a:r>
                      <a:r>
                        <a:rPr lang="it-IT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seminaturali</a:t>
                      </a:r>
                      <a:endParaRPr lang="it-IT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90" marR="8990" marT="899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191898"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ecosistemi forestali naturali</a:t>
                      </a:r>
                    </a:p>
                  </a:txBody>
                  <a:tcPr marL="8990" marR="8990" marT="899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191898"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ecosistemi forestali ripariali</a:t>
                      </a:r>
                    </a:p>
                  </a:txBody>
                  <a:tcPr marL="8990" marR="8990" marT="899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0,9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0,8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191898"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Urbano</a:t>
                      </a:r>
                    </a:p>
                  </a:txBody>
                  <a:tcPr marL="8990" marR="8990" marT="899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8990" marR="8990" marT="899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188782"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90" marR="8990" marT="899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990" marR="8990" marT="8990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VALORI DI </a:t>
                      </a:r>
                      <a:r>
                        <a:rPr lang="it-IT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SENSIBILITÀ </a:t>
                      </a:r>
                      <a:r>
                        <a:rPr lang="it-IT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DELL'ECOSISTEMA RISPETTO ALLA MINACCIA</a:t>
                      </a:r>
                    </a:p>
                  </a:txBody>
                  <a:tcPr marL="8990" marR="8990" marT="899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909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762035" y="769935"/>
            <a:ext cx="8229600" cy="428375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it-IT" sz="2000" dirty="0"/>
              <a:t>2.2.2.3 Conservazione di habitat e specie (Software </a:t>
            </a:r>
            <a:r>
              <a:rPr lang="it-IT" sz="2000" dirty="0" err="1"/>
              <a:t>InVEST</a:t>
            </a:r>
            <a:r>
              <a:rPr lang="it-IT" sz="2000" dirty="0"/>
              <a:t>) 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471101" y="1284564"/>
            <a:ext cx="8229600" cy="776284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it-IT" sz="1600" b="1" dirty="0" smtClean="0"/>
              <a:t>MAPPA DI OUTPUT</a:t>
            </a:r>
            <a:r>
              <a:rPr lang="it-IT" sz="1600" dirty="0" smtClean="0"/>
              <a:t>: qualità degli habitat ante e post interventi C5 e C6. L’obiettivo della valutazione è stato di rilevare la qualità degli habitat che ospitano le specie target di progetto, considerando le minacce dalle quali sono sottoposti (strade, ferrovie, specie invasive). </a:t>
            </a:r>
            <a:endParaRPr lang="it-IT" sz="1800" dirty="0"/>
          </a:p>
        </p:txBody>
      </p:sp>
      <p:pic>
        <p:nvPicPr>
          <p:cNvPr id="1029" name="Picture 5" descr="C:\Users\RSadmin\Desktop\c5_c6_hq_PO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7738" y="2132857"/>
            <a:ext cx="4276749" cy="3024336"/>
          </a:xfrm>
          <a:prstGeom prst="rect">
            <a:avLst/>
          </a:prstGeom>
          <a:noFill/>
        </p:spPr>
      </p:pic>
      <p:pic>
        <p:nvPicPr>
          <p:cNvPr id="1030" name="Picture 6" descr="C:\Users\RSadmin\Desktop\c5_c6_hq_AO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244" y="2132856"/>
            <a:ext cx="4276748" cy="3024336"/>
          </a:xfrm>
          <a:prstGeom prst="rect">
            <a:avLst/>
          </a:prstGeom>
          <a:noFill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5301208"/>
            <a:ext cx="2497064" cy="711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9706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755576" y="892429"/>
            <a:ext cx="8229600" cy="504056"/>
          </a:xfrm>
        </p:spPr>
        <p:txBody>
          <a:bodyPr/>
          <a:lstStyle/>
          <a:p>
            <a:r>
              <a:rPr lang="it-IT" sz="2000" dirty="0" smtClean="0"/>
              <a:t>2.2.6.1 Stoccaggio del </a:t>
            </a:r>
            <a:r>
              <a:rPr lang="it-IT" sz="2000" dirty="0"/>
              <a:t>Carbonio/scala territoriale (Software </a:t>
            </a:r>
            <a:r>
              <a:rPr lang="it-IT" sz="2000" dirty="0" err="1"/>
              <a:t>InVEST</a:t>
            </a:r>
            <a:r>
              <a:rPr lang="it-IT" sz="2000" dirty="0"/>
              <a:t>)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="" xmlns:a16="http://schemas.microsoft.com/office/drawing/2014/main" id="{1BAA14B9-3EC8-0B42-8F01-AE4D976345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91" y="1327492"/>
            <a:ext cx="3659701" cy="504056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="" xmlns:a16="http://schemas.microsoft.com/office/drawing/2014/main" id="{3F331A24-5AC4-5B46-A023-82F9F6014154}"/>
              </a:ext>
            </a:extLst>
          </p:cNvPr>
          <p:cNvSpPr txBox="1"/>
          <p:nvPr/>
        </p:nvSpPr>
        <p:spPr>
          <a:xfrm>
            <a:off x="4110325" y="1706745"/>
            <a:ext cx="5109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it-IT" sz="1800" dirty="0" smtClean="0">
                <a:solidFill>
                  <a:prstClr val="black"/>
                </a:solidFill>
                <a:latin typeface="+mj-lt"/>
              </a:rPr>
              <a:t>INPUT: </a:t>
            </a:r>
            <a:r>
              <a:rPr lang="it-IT" sz="1800" b="0" dirty="0" smtClean="0">
                <a:solidFill>
                  <a:prstClr val="black"/>
                </a:solidFill>
                <a:latin typeface="+mj-lt"/>
              </a:rPr>
              <a:t>Carta di uso del Suolo</a:t>
            </a:r>
          </a:p>
          <a:p>
            <a:pPr marL="266700" fontAlgn="auto">
              <a:spcBef>
                <a:spcPts val="0"/>
              </a:spcBef>
              <a:spcAft>
                <a:spcPts val="0"/>
              </a:spcAft>
            </a:pPr>
            <a:r>
              <a:rPr lang="it-IT" sz="1800" b="0" dirty="0" smtClean="0">
                <a:solidFill>
                  <a:prstClr val="black"/>
                </a:solidFill>
                <a:latin typeface="+mj-lt"/>
              </a:rPr>
              <a:t>(Classi CUS ↔quantità di carbonio stoccato)</a:t>
            </a:r>
            <a:endParaRPr lang="it-IT" sz="1800" b="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="" xmlns:a16="http://schemas.microsoft.com/office/drawing/2014/main" id="{91B13A0A-868E-624E-999D-3B91876759D8}"/>
              </a:ext>
            </a:extLst>
          </p:cNvPr>
          <p:cNvSpPr txBox="1"/>
          <p:nvPr/>
        </p:nvSpPr>
        <p:spPr>
          <a:xfrm>
            <a:off x="4160580" y="2511900"/>
            <a:ext cx="4526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it-IT" sz="1800" dirty="0" smtClean="0">
                <a:solidFill>
                  <a:prstClr val="black"/>
                </a:solidFill>
                <a:latin typeface="+mn-lt"/>
              </a:rPr>
              <a:t>OUTPUT: </a:t>
            </a:r>
            <a:r>
              <a:rPr lang="it-IT" sz="1800" b="0" dirty="0" smtClean="0">
                <a:solidFill>
                  <a:prstClr val="black"/>
                </a:solidFill>
                <a:latin typeface="+mn-lt"/>
              </a:rPr>
              <a:t> mappa rappresentativa della quantità di carbonio stoccato</a:t>
            </a:r>
            <a:endParaRPr lang="it-IT" sz="1800" b="0" dirty="0">
              <a:solidFill>
                <a:prstClr val="black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61254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Sadmin\Desktop\C1- CP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976" y="1484784"/>
            <a:ext cx="4592772" cy="4896544"/>
          </a:xfrm>
          <a:prstGeom prst="rect">
            <a:avLst/>
          </a:prstGeom>
          <a:noFill/>
        </p:spPr>
      </p:pic>
      <p:graphicFrame>
        <p:nvGraphicFramePr>
          <p:cNvPr id="12" name="Tabella 11">
            <a:extLst>
              <a:ext uri="{FF2B5EF4-FFF2-40B4-BE49-F238E27FC236}">
                <a16:creationId xmlns="" xmlns:a16="http://schemas.microsoft.com/office/drawing/2014/main" id="{8B70F106-6DBA-9545-BD0D-4420B961A26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227853" y="4869160"/>
          <a:ext cx="3449335" cy="748324"/>
        </p:xfrm>
        <a:graphic>
          <a:graphicData uri="http://schemas.openxmlformats.org/drawingml/2006/table">
            <a:tbl>
              <a:tblPr firstRow="1" firstCol="1" bandRow="1"/>
              <a:tblGrid>
                <a:gridCol w="137683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98057"/>
                <a:gridCol w="87444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483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Carbonio stoccato</a:t>
                      </a:r>
                      <a:r>
                        <a:rPr lang="it-IT" sz="1200" b="1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Ante </a:t>
                      </a:r>
                      <a:r>
                        <a:rPr lang="it-IT" sz="1200" b="1" baseline="0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Operam</a:t>
                      </a:r>
                      <a:endParaRPr lang="it-IT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8A7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Carbonio stoccato</a:t>
                      </a:r>
                      <a:r>
                        <a:rPr lang="it-IT" sz="1200" b="1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Post </a:t>
                      </a:r>
                      <a:r>
                        <a:rPr lang="it-IT" sz="1200" b="1" baseline="0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Operam</a:t>
                      </a:r>
                      <a:endParaRPr lang="it-IT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8A7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Variazione</a:t>
                      </a:r>
                      <a:endParaRPr lang="it-IT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8A7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7700">
                <a:tc>
                  <a:txBody>
                    <a:bodyPr/>
                    <a:lstStyle/>
                    <a:p>
                      <a:pPr marL="541338" indent="-541338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 smtClean="0"/>
                        <a:t>18.339,67</a:t>
                      </a:r>
                      <a:endParaRPr lang="it-IT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8A7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4138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 smtClean="0"/>
                        <a:t>23.996,53</a:t>
                      </a:r>
                      <a:endParaRPr lang="it-IT" sz="1400" dirty="0" smtClean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8A7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 smtClean="0"/>
                        <a:t>5.656,86</a:t>
                      </a:r>
                      <a:endParaRPr lang="it-IT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8A7A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Titolo 2"/>
          <p:cNvSpPr>
            <a:spLocks noGrp="1"/>
          </p:cNvSpPr>
          <p:nvPr>
            <p:ph type="title"/>
          </p:nvPr>
        </p:nvSpPr>
        <p:spPr>
          <a:xfrm>
            <a:off x="785948" y="841553"/>
            <a:ext cx="8229600" cy="504056"/>
          </a:xfrm>
        </p:spPr>
        <p:txBody>
          <a:bodyPr/>
          <a:lstStyle/>
          <a:p>
            <a:r>
              <a:rPr lang="it-IT" sz="2000" dirty="0" smtClean="0"/>
              <a:t>2.2.6.1 Stoccaggio del </a:t>
            </a:r>
            <a:r>
              <a:rPr lang="it-IT" sz="2000" dirty="0"/>
              <a:t>Carbonio/scala </a:t>
            </a:r>
            <a:r>
              <a:rPr lang="it-IT" sz="2000" dirty="0" smtClean="0"/>
              <a:t>di progetto </a:t>
            </a:r>
            <a:r>
              <a:rPr lang="it-IT" sz="2000" dirty="0"/>
              <a:t>(Software </a:t>
            </a:r>
            <a:r>
              <a:rPr lang="it-IT" sz="2000" dirty="0" err="1"/>
              <a:t>InVEST</a:t>
            </a:r>
            <a:r>
              <a:rPr lang="it-IT" sz="2000" dirty="0"/>
              <a:t>)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="" xmlns:a16="http://schemas.microsoft.com/office/drawing/2014/main" id="{91B13A0A-868E-624E-999D-3B91876759D8}"/>
              </a:ext>
            </a:extLst>
          </p:cNvPr>
          <p:cNvSpPr txBox="1"/>
          <p:nvPr/>
        </p:nvSpPr>
        <p:spPr>
          <a:xfrm>
            <a:off x="4900748" y="3003144"/>
            <a:ext cx="39112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it-IT" sz="1800" b="0" dirty="0" smtClean="0">
                <a:solidFill>
                  <a:prstClr val="black"/>
                </a:solidFill>
                <a:latin typeface="+mn-lt"/>
              </a:rPr>
              <a:t>Evidente variazione dello stoccaggio di carbonio tra prima e dopo l’intervento dovuto soprattutto alle opere di rimboschimento e alla realizzazione di zone umide</a:t>
            </a:r>
            <a:endParaRPr lang="it-IT" sz="1800" b="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="" xmlns:a16="http://schemas.microsoft.com/office/drawing/2014/main" id="{3F331A24-5AC4-5B46-A023-82F9F6014154}"/>
              </a:ext>
            </a:extLst>
          </p:cNvPr>
          <p:cNvSpPr txBox="1"/>
          <p:nvPr/>
        </p:nvSpPr>
        <p:spPr>
          <a:xfrm>
            <a:off x="4900748" y="1940639"/>
            <a:ext cx="39112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it-IT" sz="1800" dirty="0" smtClean="0">
                <a:solidFill>
                  <a:prstClr val="black"/>
                </a:solidFill>
                <a:latin typeface="+mn-lt"/>
              </a:rPr>
              <a:t>OUTPUT:</a:t>
            </a:r>
            <a:r>
              <a:rPr lang="it-IT" sz="1800" b="0" dirty="0" smtClean="0">
                <a:solidFill>
                  <a:prstClr val="black"/>
                </a:solidFill>
                <a:latin typeface="+mn-lt"/>
              </a:rPr>
              <a:t> </a:t>
            </a:r>
            <a:r>
              <a:rPr lang="it-IT" sz="1800" b="0" dirty="0">
                <a:solidFill>
                  <a:prstClr val="black"/>
                </a:solidFill>
              </a:rPr>
              <a:t>mappa rappresentativa della quantità di carbonio stoccato</a:t>
            </a:r>
            <a:r>
              <a:rPr lang="it-IT" sz="1800" b="0" dirty="0" smtClean="0">
                <a:solidFill>
                  <a:prstClr val="black"/>
                </a:solidFill>
                <a:latin typeface="+mn-lt"/>
              </a:rPr>
              <a:t> riferito al solo intervento C1</a:t>
            </a:r>
            <a:endParaRPr lang="it-IT" sz="1800" b="0" dirty="0">
              <a:solidFill>
                <a:prstClr val="black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2086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572000" y="757070"/>
            <a:ext cx="7886700" cy="845491"/>
          </a:xfrm>
        </p:spPr>
        <p:txBody>
          <a:bodyPr/>
          <a:lstStyle/>
          <a:p>
            <a:r>
              <a:rPr lang="it-IT" sz="2800" dirty="0" smtClean="0"/>
              <a:t>311 Servizi culturali</a:t>
            </a:r>
            <a:endParaRPr lang="it-IT" sz="2800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91B13A0A-868E-624E-999D-3B91876759D8}"/>
              </a:ext>
            </a:extLst>
          </p:cNvPr>
          <p:cNvSpPr txBox="1"/>
          <p:nvPr/>
        </p:nvSpPr>
        <p:spPr>
          <a:xfrm>
            <a:off x="4955196" y="2996952"/>
            <a:ext cx="39784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0" dirty="0">
                <a:solidFill>
                  <a:prstClr val="black"/>
                </a:solidFill>
                <a:latin typeface="Dosis"/>
              </a:rPr>
              <a:t>Heatmap </a:t>
            </a:r>
            <a:r>
              <a:rPr lang="en-US" sz="1800" b="0" dirty="0" err="1">
                <a:solidFill>
                  <a:prstClr val="black"/>
                </a:solidFill>
                <a:latin typeface="Dosis"/>
              </a:rPr>
              <a:t>dei</a:t>
            </a:r>
            <a:r>
              <a:rPr lang="en-US" sz="1800" b="0" dirty="0">
                <a:solidFill>
                  <a:prstClr val="black"/>
                </a:solidFill>
                <a:latin typeface="Dosis"/>
              </a:rPr>
              <a:t> </a:t>
            </a:r>
            <a:r>
              <a:rPr lang="en-US" sz="1800" b="0" dirty="0" err="1">
                <a:solidFill>
                  <a:prstClr val="black"/>
                </a:solidFill>
                <a:latin typeface="Dosis"/>
              </a:rPr>
              <a:t>tracciati</a:t>
            </a:r>
            <a:r>
              <a:rPr lang="en-US" sz="1800" b="0" dirty="0">
                <a:solidFill>
                  <a:prstClr val="black"/>
                </a:solidFill>
                <a:latin typeface="Dosis"/>
              </a:rPr>
              <a:t> GPS di Strava (</a:t>
            </a:r>
            <a:r>
              <a:rPr lang="en-US" sz="1800" b="0" dirty="0" err="1">
                <a:solidFill>
                  <a:prstClr val="black"/>
                </a:solidFill>
                <a:latin typeface="Dosis"/>
              </a:rPr>
              <a:t>ultimi</a:t>
            </a:r>
            <a:r>
              <a:rPr lang="en-US" sz="1800" b="0" dirty="0">
                <a:solidFill>
                  <a:prstClr val="black"/>
                </a:solidFill>
                <a:latin typeface="Dosis"/>
              </a:rPr>
              <a:t> 10 anni)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0" dirty="0" err="1">
                <a:solidFill>
                  <a:prstClr val="black"/>
                </a:solidFill>
                <a:latin typeface="Dosis"/>
              </a:rPr>
              <a:t>Percorsi</a:t>
            </a:r>
            <a:r>
              <a:rPr lang="en-US" sz="1800" b="0" dirty="0">
                <a:solidFill>
                  <a:prstClr val="black"/>
                </a:solidFill>
                <a:latin typeface="Dosis"/>
              </a:rPr>
              <a:t> GPS </a:t>
            </a:r>
            <a:r>
              <a:rPr lang="en-US" sz="1800" b="0" dirty="0" err="1">
                <a:solidFill>
                  <a:prstClr val="black"/>
                </a:solidFill>
                <a:latin typeface="Dosis"/>
              </a:rPr>
              <a:t>caricati</a:t>
            </a:r>
            <a:r>
              <a:rPr lang="en-US" sz="1800" b="0" dirty="0">
                <a:solidFill>
                  <a:prstClr val="black"/>
                </a:solidFill>
                <a:latin typeface="Dosis"/>
              </a:rPr>
              <a:t> e </a:t>
            </a:r>
            <a:r>
              <a:rPr lang="en-US" sz="1800" b="0" dirty="0" err="1">
                <a:solidFill>
                  <a:prstClr val="black"/>
                </a:solidFill>
                <a:latin typeface="Dosis"/>
              </a:rPr>
              <a:t>condivisi</a:t>
            </a:r>
            <a:r>
              <a:rPr lang="en-US" sz="1800" b="0" dirty="0">
                <a:solidFill>
                  <a:prstClr val="black"/>
                </a:solidFill>
                <a:latin typeface="Dosis"/>
              </a:rPr>
              <a:t> </a:t>
            </a:r>
            <a:r>
              <a:rPr lang="en-US" sz="1800" b="0" dirty="0" err="1">
                <a:solidFill>
                  <a:prstClr val="black"/>
                </a:solidFill>
                <a:latin typeface="Dosis"/>
              </a:rPr>
              <a:t>su</a:t>
            </a:r>
            <a:r>
              <a:rPr lang="en-US" sz="1800" b="0" dirty="0">
                <a:solidFill>
                  <a:prstClr val="black"/>
                </a:solidFill>
                <a:latin typeface="Dosis"/>
              </a:rPr>
              <a:t> </a:t>
            </a:r>
            <a:r>
              <a:rPr lang="en-US" sz="1800" b="0" dirty="0" err="1">
                <a:solidFill>
                  <a:prstClr val="black"/>
                </a:solidFill>
                <a:latin typeface="Dosis"/>
              </a:rPr>
              <a:t>Wikiloc</a:t>
            </a:r>
            <a:endParaRPr lang="en-US" sz="1800" b="0" dirty="0">
              <a:solidFill>
                <a:prstClr val="black"/>
              </a:solidFill>
              <a:latin typeface="Dosi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0" dirty="0" err="1">
                <a:solidFill>
                  <a:prstClr val="black"/>
                </a:solidFill>
                <a:latin typeface="Dosis"/>
              </a:rPr>
              <a:t>Recensioni</a:t>
            </a:r>
            <a:r>
              <a:rPr lang="en-US" sz="1800" b="0" dirty="0">
                <a:solidFill>
                  <a:prstClr val="black"/>
                </a:solidFill>
                <a:latin typeface="Dosis"/>
              </a:rPr>
              <a:t> e </a:t>
            </a:r>
            <a:r>
              <a:rPr lang="en-US" sz="1800" b="0" dirty="0" err="1">
                <a:solidFill>
                  <a:prstClr val="black"/>
                </a:solidFill>
                <a:latin typeface="Dosis"/>
              </a:rPr>
              <a:t>foto</a:t>
            </a:r>
            <a:r>
              <a:rPr lang="en-US" sz="1800" b="0" dirty="0">
                <a:solidFill>
                  <a:prstClr val="black"/>
                </a:solidFill>
                <a:latin typeface="Dosis"/>
              </a:rPr>
              <a:t> </a:t>
            </a:r>
            <a:r>
              <a:rPr lang="en-US" sz="1800" b="0" dirty="0" err="1">
                <a:solidFill>
                  <a:prstClr val="black"/>
                </a:solidFill>
                <a:latin typeface="Dosis"/>
              </a:rPr>
              <a:t>dei</a:t>
            </a:r>
            <a:r>
              <a:rPr lang="en-US" sz="1800" b="0" dirty="0">
                <a:solidFill>
                  <a:prstClr val="black"/>
                </a:solidFill>
                <a:latin typeface="Dosis"/>
              </a:rPr>
              <a:t> </a:t>
            </a:r>
            <a:r>
              <a:rPr lang="en-US" sz="1800" b="0" dirty="0" err="1">
                <a:solidFill>
                  <a:prstClr val="black"/>
                </a:solidFill>
                <a:latin typeface="Dosis"/>
              </a:rPr>
              <a:t>luoghi</a:t>
            </a:r>
            <a:r>
              <a:rPr lang="en-US" sz="1800" b="0" dirty="0">
                <a:solidFill>
                  <a:prstClr val="black"/>
                </a:solidFill>
                <a:latin typeface="Dosis"/>
              </a:rPr>
              <a:t> di Google maps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US" sz="1800" b="0" dirty="0">
                <a:solidFill>
                  <a:prstClr val="black"/>
                </a:solidFill>
                <a:latin typeface="Dosis"/>
              </a:rPr>
              <a:t>Media </a:t>
            </a:r>
            <a:r>
              <a:rPr lang="en-US" sz="1800" b="0" dirty="0" err="1">
                <a:solidFill>
                  <a:prstClr val="black"/>
                </a:solidFill>
                <a:latin typeface="Dosis"/>
              </a:rPr>
              <a:t>annuale</a:t>
            </a:r>
            <a:r>
              <a:rPr lang="en-US" sz="1800" b="0" dirty="0">
                <a:solidFill>
                  <a:prstClr val="black"/>
                </a:solidFill>
                <a:latin typeface="Dosis"/>
              </a:rPr>
              <a:t> di </a:t>
            </a:r>
            <a:r>
              <a:rPr lang="en-US" sz="1800" b="0" dirty="0" err="1">
                <a:solidFill>
                  <a:prstClr val="black"/>
                </a:solidFill>
                <a:latin typeface="Dosis"/>
              </a:rPr>
              <a:t>foto</a:t>
            </a:r>
            <a:r>
              <a:rPr lang="en-US" sz="1800" b="0" dirty="0">
                <a:solidFill>
                  <a:prstClr val="black"/>
                </a:solidFill>
                <a:latin typeface="Dosis"/>
              </a:rPr>
              <a:t> </a:t>
            </a:r>
            <a:r>
              <a:rPr lang="en-US" sz="1800" b="0" dirty="0" err="1">
                <a:solidFill>
                  <a:prstClr val="black"/>
                </a:solidFill>
                <a:latin typeface="Dosis"/>
              </a:rPr>
              <a:t>su</a:t>
            </a:r>
            <a:r>
              <a:rPr lang="en-US" sz="1800" b="0" dirty="0">
                <a:solidFill>
                  <a:prstClr val="black"/>
                </a:solidFill>
                <a:latin typeface="Dosis"/>
              </a:rPr>
              <a:t> Flickr (2010-2017) </a:t>
            </a:r>
            <a:endParaRPr lang="it-IT" sz="1800" b="0" dirty="0">
              <a:solidFill>
                <a:prstClr val="black"/>
              </a:solidFill>
              <a:latin typeface="Dosis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3F331A24-5AC4-5B46-A023-82F9F6014154}"/>
              </a:ext>
            </a:extLst>
          </p:cNvPr>
          <p:cNvSpPr txBox="1"/>
          <p:nvPr/>
        </p:nvSpPr>
        <p:spPr>
          <a:xfrm>
            <a:off x="4942362" y="1616081"/>
            <a:ext cx="40603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b="0" dirty="0" err="1">
                <a:solidFill>
                  <a:prstClr val="black"/>
                </a:solidFill>
                <a:latin typeface="Dosis"/>
              </a:rPr>
              <a:t>Definizione</a:t>
            </a:r>
            <a:r>
              <a:rPr lang="en-US" sz="1800" b="0" dirty="0">
                <a:solidFill>
                  <a:prstClr val="black"/>
                </a:solidFill>
                <a:latin typeface="Dosis"/>
              </a:rPr>
              <a:t> </a:t>
            </a:r>
            <a:r>
              <a:rPr lang="en-US" sz="1800" b="0" dirty="0" err="1">
                <a:solidFill>
                  <a:prstClr val="black"/>
                </a:solidFill>
                <a:latin typeface="Dosis"/>
              </a:rPr>
              <a:t>della</a:t>
            </a:r>
            <a:r>
              <a:rPr lang="en-US" sz="1800" b="0" dirty="0">
                <a:solidFill>
                  <a:prstClr val="black"/>
                </a:solidFill>
                <a:latin typeface="Dosis"/>
              </a:rPr>
              <a:t> baseline ante </a:t>
            </a:r>
            <a:r>
              <a:rPr lang="en-US" sz="1800" b="0" dirty="0" err="1">
                <a:solidFill>
                  <a:prstClr val="black"/>
                </a:solidFill>
                <a:latin typeface="Dosis"/>
              </a:rPr>
              <a:t>operam</a:t>
            </a:r>
            <a:r>
              <a:rPr lang="en-US" sz="1800" b="0" dirty="0">
                <a:solidFill>
                  <a:prstClr val="black"/>
                </a:solidFill>
                <a:latin typeface="Dosis"/>
              </a:rPr>
              <a:t>: </a:t>
            </a:r>
            <a:r>
              <a:rPr lang="en-US" sz="1800" b="0" dirty="0" err="1">
                <a:solidFill>
                  <a:prstClr val="black"/>
                </a:solidFill>
                <a:latin typeface="Dosis"/>
              </a:rPr>
              <a:t>numero</a:t>
            </a:r>
            <a:r>
              <a:rPr lang="en-US" sz="1800" b="0" dirty="0">
                <a:solidFill>
                  <a:prstClr val="black"/>
                </a:solidFill>
                <a:latin typeface="Dosis"/>
              </a:rPr>
              <a:t> di </a:t>
            </a:r>
            <a:r>
              <a:rPr lang="en-US" sz="1800" b="0" dirty="0" err="1">
                <a:solidFill>
                  <a:prstClr val="black"/>
                </a:solidFill>
                <a:latin typeface="Dosis"/>
              </a:rPr>
              <a:t>esperienze</a:t>
            </a:r>
            <a:r>
              <a:rPr lang="en-US" sz="1800" b="0" dirty="0">
                <a:solidFill>
                  <a:prstClr val="black"/>
                </a:solidFill>
                <a:latin typeface="Dosis"/>
              </a:rPr>
              <a:t> immersive e </a:t>
            </a:r>
            <a:r>
              <a:rPr lang="en-US" sz="1800" b="0" dirty="0" err="1">
                <a:solidFill>
                  <a:prstClr val="black"/>
                </a:solidFill>
                <a:latin typeface="Dosis"/>
              </a:rPr>
              <a:t>interazioni</a:t>
            </a:r>
            <a:r>
              <a:rPr lang="en-US" sz="1800" b="0" dirty="0">
                <a:solidFill>
                  <a:prstClr val="black"/>
                </a:solidFill>
                <a:latin typeface="Dosis"/>
              </a:rPr>
              <a:t>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 dirty="0">
              <a:solidFill>
                <a:prstClr val="black"/>
              </a:solidFill>
              <a:latin typeface="Dosi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solidFill>
                  <a:prstClr val="black"/>
                </a:solidFill>
                <a:latin typeface="Dosis"/>
              </a:rPr>
              <a:t>Fonti: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xmlns="" id="{1BAA14B9-3EC8-0B42-8F01-AE4D9763458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948" y="1251606"/>
            <a:ext cx="3786052" cy="499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8944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0" y="215831"/>
            <a:ext cx="8229600" cy="1143000"/>
          </a:xfrm>
        </p:spPr>
        <p:txBody>
          <a:bodyPr/>
          <a:lstStyle/>
          <a:p>
            <a:r>
              <a:rPr lang="it-IT" sz="2800" dirty="0"/>
              <a:t/>
            </a:r>
            <a:br>
              <a:rPr lang="it-IT" sz="2800" dirty="0"/>
            </a:br>
            <a:r>
              <a:rPr lang="it-IT" sz="2400" dirty="0"/>
              <a:t>ES 3.1/scala territoriale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414705A3-B368-4ED6-BB4E-74A203DBDDA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6954" y="1196752"/>
            <a:ext cx="2890629" cy="244827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36C28181-FFAF-44CE-9520-385B24402D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0229" y="3794354"/>
            <a:ext cx="2890629" cy="2448272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xmlns="" id="{0310D174-E5DB-4026-A590-6C36E6482CD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8656" y="3794354"/>
            <a:ext cx="2890629" cy="2448272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xmlns="" id="{DD150A2A-2BC2-4AEB-8304-2B3F9B77185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8654" y="1196752"/>
            <a:ext cx="2890629" cy="2448272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xmlns="" id="{35F3CB29-3A8F-4183-9D86-04374E1C6FB3}"/>
              </a:ext>
            </a:extLst>
          </p:cNvPr>
          <p:cNvSpPr txBox="1"/>
          <p:nvPr/>
        </p:nvSpPr>
        <p:spPr>
          <a:xfrm>
            <a:off x="52989" y="2827137"/>
            <a:ext cx="406035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58A7A4"/>
                </a:solidFill>
                <a:latin typeface="+mj-lt"/>
                <a:ea typeface="+mj-ea"/>
                <a:cs typeface="+mj-cs"/>
              </a:rPr>
              <a:t>STRAVA heatmap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b="0" dirty="0">
              <a:solidFill>
                <a:prstClr val="black"/>
              </a:solidFill>
              <a:latin typeface="Dosi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solidFill>
                  <a:prstClr val="black"/>
                </a:solidFill>
                <a:latin typeface="Dosis"/>
              </a:rPr>
              <a:t>1 – </a:t>
            </a:r>
            <a:r>
              <a:rPr lang="en-US" sz="1800" b="0" dirty="0" err="1">
                <a:solidFill>
                  <a:prstClr val="black"/>
                </a:solidFill>
                <a:latin typeface="Dosis"/>
              </a:rPr>
              <a:t>Totale</a:t>
            </a:r>
            <a:endParaRPr lang="en-US" sz="1800" b="0" dirty="0">
              <a:solidFill>
                <a:prstClr val="black"/>
              </a:solidFill>
              <a:latin typeface="Dosi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solidFill>
                  <a:prstClr val="black"/>
                </a:solidFill>
                <a:latin typeface="Dosis"/>
              </a:rPr>
              <a:t>2 – </a:t>
            </a:r>
            <a:r>
              <a:rPr lang="en-US" sz="1800" b="0" dirty="0" err="1">
                <a:solidFill>
                  <a:prstClr val="black"/>
                </a:solidFill>
                <a:latin typeface="Dosis"/>
              </a:rPr>
              <a:t>Bici</a:t>
            </a:r>
            <a:endParaRPr lang="en-US" sz="1800" b="0" dirty="0">
              <a:solidFill>
                <a:prstClr val="black"/>
              </a:solidFill>
              <a:latin typeface="Dosi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solidFill>
                  <a:prstClr val="black"/>
                </a:solidFill>
                <a:latin typeface="Dosis"/>
              </a:rPr>
              <a:t>3 – </a:t>
            </a:r>
            <a:r>
              <a:rPr lang="en-US" sz="1800" b="0" dirty="0" err="1">
                <a:solidFill>
                  <a:prstClr val="black"/>
                </a:solidFill>
                <a:latin typeface="Dosis"/>
              </a:rPr>
              <a:t>Piedi</a:t>
            </a:r>
            <a:endParaRPr lang="en-US" sz="1800" b="0" dirty="0">
              <a:solidFill>
                <a:prstClr val="black"/>
              </a:solidFill>
              <a:latin typeface="Dosi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solidFill>
                  <a:prstClr val="black"/>
                </a:solidFill>
                <a:latin typeface="Dosis"/>
              </a:rPr>
              <a:t>4 – </a:t>
            </a:r>
            <a:r>
              <a:rPr lang="en-US" sz="1800" b="0" dirty="0" err="1">
                <a:solidFill>
                  <a:prstClr val="black"/>
                </a:solidFill>
                <a:latin typeface="Dosis"/>
              </a:rPr>
              <a:t>Altro</a:t>
            </a:r>
            <a:r>
              <a:rPr lang="en-US" sz="1800" b="0" dirty="0">
                <a:solidFill>
                  <a:prstClr val="black"/>
                </a:solidFill>
                <a:latin typeface="Dosis"/>
              </a:rPr>
              <a:t> (canoa)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xmlns="" id="{5048785D-CEC4-4D49-AA83-5A0AAE4315D3}"/>
              </a:ext>
            </a:extLst>
          </p:cNvPr>
          <p:cNvSpPr txBox="1"/>
          <p:nvPr/>
        </p:nvSpPr>
        <p:spPr>
          <a:xfrm>
            <a:off x="2113823" y="1159910"/>
            <a:ext cx="3131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dirty="0">
                <a:solidFill>
                  <a:prstClr val="black"/>
                </a:solidFill>
                <a:latin typeface="Dosis"/>
              </a:rPr>
              <a:t>1</a:t>
            </a:r>
            <a:endParaRPr lang="it-IT"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xmlns="" id="{0B2B499A-CF90-4BE2-8DA4-BDEF7D011E84}"/>
              </a:ext>
            </a:extLst>
          </p:cNvPr>
          <p:cNvSpPr txBox="1"/>
          <p:nvPr/>
        </p:nvSpPr>
        <p:spPr>
          <a:xfrm>
            <a:off x="2113822" y="3762872"/>
            <a:ext cx="3131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dirty="0">
                <a:solidFill>
                  <a:prstClr val="black"/>
                </a:solidFill>
                <a:latin typeface="Dosis"/>
              </a:rPr>
              <a:t>2</a:t>
            </a:r>
            <a:endParaRPr lang="it-IT" dirty="0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xmlns="" id="{18AAF4CA-D163-4F2D-B98E-D78E0B3BF6F0}"/>
              </a:ext>
            </a:extLst>
          </p:cNvPr>
          <p:cNvSpPr txBox="1"/>
          <p:nvPr/>
        </p:nvSpPr>
        <p:spPr>
          <a:xfrm>
            <a:off x="8411476" y="1144617"/>
            <a:ext cx="3131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dirty="0">
                <a:solidFill>
                  <a:prstClr val="black"/>
                </a:solidFill>
                <a:latin typeface="Dosis"/>
              </a:rPr>
              <a:t>3</a:t>
            </a:r>
            <a:endParaRPr lang="it-IT" dirty="0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xmlns="" id="{7D1261F4-2E24-4379-B661-E04455F4448D}"/>
              </a:ext>
            </a:extLst>
          </p:cNvPr>
          <p:cNvSpPr txBox="1"/>
          <p:nvPr/>
        </p:nvSpPr>
        <p:spPr>
          <a:xfrm>
            <a:off x="8449283" y="3697159"/>
            <a:ext cx="3131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dirty="0">
                <a:solidFill>
                  <a:prstClr val="black"/>
                </a:solidFill>
                <a:latin typeface="Dosis"/>
              </a:rPr>
              <a:t>4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800291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-54448" y="507784"/>
            <a:ext cx="8229600" cy="636833"/>
          </a:xfrm>
        </p:spPr>
        <p:txBody>
          <a:bodyPr/>
          <a:lstStyle/>
          <a:p>
            <a:r>
              <a:rPr lang="it-IT" sz="2800" dirty="0"/>
              <a:t/>
            </a:r>
            <a:br>
              <a:rPr lang="it-IT" sz="2800" dirty="0"/>
            </a:br>
            <a:r>
              <a:rPr lang="it-IT" sz="2800" dirty="0"/>
              <a:t>ES 3.1/scala territoriale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xmlns="" id="{35F3CB29-3A8F-4183-9D86-04374E1C6FB3}"/>
              </a:ext>
            </a:extLst>
          </p:cNvPr>
          <p:cNvSpPr txBox="1"/>
          <p:nvPr/>
        </p:nvSpPr>
        <p:spPr>
          <a:xfrm>
            <a:off x="0" y="3057514"/>
            <a:ext cx="406035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err="1">
                <a:solidFill>
                  <a:srgbClr val="58A7A4"/>
                </a:solidFill>
                <a:latin typeface="+mj-lt"/>
                <a:ea typeface="+mj-ea"/>
                <a:cs typeface="+mj-cs"/>
              </a:rPr>
              <a:t>Wikiloc</a:t>
            </a:r>
            <a:endParaRPr lang="en-US" sz="1800" b="0" dirty="0">
              <a:solidFill>
                <a:prstClr val="black"/>
              </a:solidFill>
              <a:latin typeface="Dosi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solidFill>
                  <a:prstClr val="black"/>
                </a:solidFill>
                <a:latin typeface="Dosis"/>
              </a:rPr>
              <a:t>1 – </a:t>
            </a:r>
            <a:r>
              <a:rPr lang="en-US" sz="1800" b="0" dirty="0" err="1">
                <a:solidFill>
                  <a:prstClr val="black"/>
                </a:solidFill>
                <a:latin typeface="Dosis"/>
              </a:rPr>
              <a:t>Totale</a:t>
            </a:r>
            <a:endParaRPr lang="en-US" sz="1800" b="0" dirty="0">
              <a:solidFill>
                <a:prstClr val="black"/>
              </a:solidFill>
              <a:latin typeface="Dosi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solidFill>
                  <a:prstClr val="black"/>
                </a:solidFill>
                <a:latin typeface="Dosis"/>
              </a:rPr>
              <a:t>2 – </a:t>
            </a:r>
            <a:r>
              <a:rPr lang="en-US" sz="1800" b="0" dirty="0" err="1">
                <a:solidFill>
                  <a:prstClr val="black"/>
                </a:solidFill>
                <a:latin typeface="Dosis"/>
              </a:rPr>
              <a:t>Bici</a:t>
            </a:r>
            <a:endParaRPr lang="en-US" sz="1800" b="0" dirty="0">
              <a:solidFill>
                <a:prstClr val="black"/>
              </a:solidFill>
              <a:latin typeface="Dosi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solidFill>
                  <a:prstClr val="black"/>
                </a:solidFill>
                <a:latin typeface="Dosis"/>
              </a:rPr>
              <a:t>3 – </a:t>
            </a:r>
            <a:r>
              <a:rPr lang="en-US" sz="1800" b="0" dirty="0" err="1">
                <a:solidFill>
                  <a:prstClr val="black"/>
                </a:solidFill>
                <a:latin typeface="Dosis"/>
              </a:rPr>
              <a:t>Piedi</a:t>
            </a:r>
            <a:endParaRPr lang="en-US" sz="1800" b="0" dirty="0">
              <a:solidFill>
                <a:prstClr val="black"/>
              </a:solidFill>
              <a:latin typeface="Dosi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solidFill>
                  <a:prstClr val="black"/>
                </a:solidFill>
                <a:latin typeface="Dosis"/>
              </a:rPr>
              <a:t>4 – </a:t>
            </a:r>
            <a:r>
              <a:rPr lang="en-US" sz="1800" b="0" dirty="0" err="1">
                <a:solidFill>
                  <a:prstClr val="black"/>
                </a:solidFill>
                <a:latin typeface="Dosis"/>
              </a:rPr>
              <a:t>Altro</a:t>
            </a:r>
            <a:r>
              <a:rPr lang="en-US" sz="1800" b="0" dirty="0">
                <a:solidFill>
                  <a:prstClr val="black"/>
                </a:solidFill>
                <a:latin typeface="Dosis"/>
              </a:rPr>
              <a:t> (canoa)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xmlns="" id="{5048785D-CEC4-4D49-AA83-5A0AAE4315D3}"/>
              </a:ext>
            </a:extLst>
          </p:cNvPr>
          <p:cNvSpPr txBox="1"/>
          <p:nvPr/>
        </p:nvSpPr>
        <p:spPr>
          <a:xfrm>
            <a:off x="2113823" y="1159910"/>
            <a:ext cx="3131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dirty="0">
                <a:solidFill>
                  <a:prstClr val="black"/>
                </a:solidFill>
                <a:latin typeface="Dosis"/>
              </a:rPr>
              <a:t>1</a:t>
            </a:r>
            <a:endParaRPr lang="it-IT"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xmlns="" id="{0B2B499A-CF90-4BE2-8DA4-BDEF7D011E84}"/>
              </a:ext>
            </a:extLst>
          </p:cNvPr>
          <p:cNvSpPr txBox="1"/>
          <p:nvPr/>
        </p:nvSpPr>
        <p:spPr>
          <a:xfrm>
            <a:off x="2113822" y="3762872"/>
            <a:ext cx="3131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dirty="0">
                <a:solidFill>
                  <a:prstClr val="black"/>
                </a:solidFill>
                <a:latin typeface="Dosis"/>
              </a:rPr>
              <a:t>2</a:t>
            </a:r>
            <a:endParaRPr lang="it-IT" dirty="0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xmlns="" id="{18AAF4CA-D163-4F2D-B98E-D78E0B3BF6F0}"/>
              </a:ext>
            </a:extLst>
          </p:cNvPr>
          <p:cNvSpPr txBox="1"/>
          <p:nvPr/>
        </p:nvSpPr>
        <p:spPr>
          <a:xfrm>
            <a:off x="8411476" y="1144617"/>
            <a:ext cx="3131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dirty="0">
                <a:solidFill>
                  <a:prstClr val="black"/>
                </a:solidFill>
                <a:latin typeface="Dosis"/>
              </a:rPr>
              <a:t>3</a:t>
            </a:r>
            <a:endParaRPr lang="it-IT" dirty="0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xmlns="" id="{7D1261F4-2E24-4379-B661-E04455F4448D}"/>
              </a:ext>
            </a:extLst>
          </p:cNvPr>
          <p:cNvSpPr txBox="1"/>
          <p:nvPr/>
        </p:nvSpPr>
        <p:spPr>
          <a:xfrm>
            <a:off x="8449283" y="3697159"/>
            <a:ext cx="3131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dirty="0">
                <a:solidFill>
                  <a:prstClr val="black"/>
                </a:solidFill>
                <a:latin typeface="Dosis"/>
              </a:rPr>
              <a:t>4</a:t>
            </a: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31C7507C-305D-4933-9FD6-745D2154749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5445" y="1248887"/>
            <a:ext cx="2890629" cy="244827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6967D0D3-AE83-4B7A-B87E-BC84CD08F0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4654" y="3811568"/>
            <a:ext cx="2890628" cy="2448110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xmlns="" id="{725C45F1-C10E-4366-8C52-C19FC9792B6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4565" y="1196752"/>
            <a:ext cx="2893124" cy="2448272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xmlns="" id="{E3515347-0BBE-465D-9017-14E9EACBCC8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0954" y="3811567"/>
            <a:ext cx="2899187" cy="2448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0663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8404" y="472304"/>
            <a:ext cx="8229600" cy="1143000"/>
          </a:xfrm>
        </p:spPr>
        <p:txBody>
          <a:bodyPr/>
          <a:lstStyle/>
          <a:p>
            <a:r>
              <a:rPr lang="it-IT" sz="2800" dirty="0" smtClean="0"/>
              <a:t>ES </a:t>
            </a:r>
            <a:r>
              <a:rPr lang="it-IT" sz="2800" dirty="0"/>
              <a:t>3.1/scala territoriale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BF816F63-90F1-4C78-857F-EACA9DC384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2130" y="2947086"/>
            <a:ext cx="3987532" cy="3041128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xmlns="" id="{6E38056D-CC1C-40A2-BD9C-7C79056F2E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366" y="1427259"/>
            <a:ext cx="9163028" cy="1065637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xmlns="" id="{C05E957C-B908-45EA-B3B4-CDBD1B1EE73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4" y="2940889"/>
            <a:ext cx="4947464" cy="3041128"/>
          </a:xfrm>
          <a:prstGeom prst="rect">
            <a:avLst/>
          </a:prstGeom>
        </p:spPr>
      </p:pic>
      <p:sp>
        <p:nvSpPr>
          <p:cNvPr id="29" name="CasellaDiTesto 28">
            <a:extLst>
              <a:ext uri="{FF2B5EF4-FFF2-40B4-BE49-F238E27FC236}">
                <a16:creationId xmlns:a16="http://schemas.microsoft.com/office/drawing/2014/main" xmlns="" id="{E0B70B8C-3CE1-4975-AA9D-4764D25D897E}"/>
              </a:ext>
            </a:extLst>
          </p:cNvPr>
          <p:cNvSpPr txBox="1"/>
          <p:nvPr/>
        </p:nvSpPr>
        <p:spPr>
          <a:xfrm>
            <a:off x="9103" y="2513140"/>
            <a:ext cx="45838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58A7A4"/>
                </a:solidFill>
                <a:latin typeface="+mj-lt"/>
                <a:ea typeface="+mj-ea"/>
                <a:cs typeface="+mj-cs"/>
              </a:rPr>
              <a:t>Google Maps</a:t>
            </a:r>
            <a:endParaRPr lang="en-US" sz="2000" b="0" dirty="0">
              <a:solidFill>
                <a:prstClr val="black"/>
              </a:solidFill>
              <a:latin typeface="Dosis"/>
            </a:endParaRP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xmlns="" id="{89AA645D-B6EB-407C-ABB9-453560A3A02D}"/>
              </a:ext>
            </a:extLst>
          </p:cNvPr>
          <p:cNvSpPr txBox="1"/>
          <p:nvPr/>
        </p:nvSpPr>
        <p:spPr>
          <a:xfrm>
            <a:off x="5076056" y="2492896"/>
            <a:ext cx="46232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58A7A4"/>
                </a:solidFill>
                <a:latin typeface="+mj-lt"/>
                <a:ea typeface="+mj-ea"/>
                <a:cs typeface="+mj-cs"/>
              </a:rPr>
              <a:t>Invest - </a:t>
            </a:r>
            <a:r>
              <a:rPr lang="en-US" sz="2400" dirty="0" err="1">
                <a:solidFill>
                  <a:srgbClr val="58A7A4"/>
                </a:solidFill>
                <a:latin typeface="+mj-lt"/>
                <a:ea typeface="+mj-ea"/>
                <a:cs typeface="+mj-cs"/>
              </a:rPr>
              <a:t>Flikr</a:t>
            </a:r>
            <a:endParaRPr lang="en-US" sz="2000" b="0" dirty="0">
              <a:solidFill>
                <a:prstClr val="black"/>
              </a:solidFill>
              <a:latin typeface="Dosis"/>
            </a:endParaRPr>
          </a:p>
        </p:txBody>
      </p:sp>
    </p:spTree>
    <p:extLst>
      <p:ext uri="{BB962C8B-B14F-4D97-AF65-F5344CB8AC3E}">
        <p14:creationId xmlns:p14="http://schemas.microsoft.com/office/powerpoint/2010/main" val="21487442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xmlns="" id="{6DE56905-0622-4B77-B7F6-966CEA6E5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Obiettivo e metodologia</a:t>
            </a:r>
            <a:endParaRPr lang="it-IT" dirty="0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xmlns="" id="{44EDF645-1238-4A9B-9B51-77D1A8BD3B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13821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827584" y="863336"/>
            <a:ext cx="6995120" cy="571500"/>
          </a:xfrm>
        </p:spPr>
        <p:txBody>
          <a:bodyPr/>
          <a:lstStyle/>
          <a:p>
            <a:r>
              <a:rPr lang="it-IT" sz="2000" dirty="0" smtClean="0">
                <a:ea typeface="Times New Roman" panose="02020603050405020304" pitchFamily="18" charset="0"/>
              </a:rPr>
              <a:t>4.2.2.1 </a:t>
            </a:r>
            <a:r>
              <a:rPr lang="it-IT" sz="2000" dirty="0">
                <a:ea typeface="Times New Roman" panose="02020603050405020304" pitchFamily="18" charset="0"/>
              </a:rPr>
              <a:t>Contributo alla regolazione del bilancio idrico</a:t>
            </a:r>
            <a:br>
              <a:rPr lang="it-IT" sz="2000" dirty="0">
                <a:ea typeface="Times New Roman" panose="02020603050405020304" pitchFamily="18" charset="0"/>
              </a:rPr>
            </a:br>
            <a:endParaRPr lang="it-IT" sz="2000" dirty="0">
              <a:highlight>
                <a:srgbClr val="FFFF00"/>
              </a:highlight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="" xmlns:a16="http://schemas.microsoft.com/office/drawing/2014/main" id="{10214B98-0411-774F-866B-060AA52CEC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18" y="1709813"/>
            <a:ext cx="3142432" cy="2223243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="" xmlns:a16="http://schemas.microsoft.com/office/drawing/2014/main" id="{E1C68D5B-1E08-634B-A178-7EB8DD2429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788" y="3933056"/>
            <a:ext cx="3142432" cy="2223243"/>
          </a:xfrm>
          <a:prstGeom prst="rect">
            <a:avLst/>
          </a:prstGeom>
        </p:spPr>
      </p:pic>
      <p:sp>
        <p:nvSpPr>
          <p:cNvPr id="15" name="Segnaposto contenuto 5">
            <a:extLst>
              <a:ext uri="{FF2B5EF4-FFF2-40B4-BE49-F238E27FC236}">
                <a16:creationId xmlns="" xmlns:a16="http://schemas.microsoft.com/office/drawing/2014/main" id="{F13DB2FF-28E8-6D47-BCBC-69547116DA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6772" y="1600200"/>
            <a:ext cx="3330028" cy="3268959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it-IT" sz="1800" dirty="0" smtClean="0"/>
              <a:t>Mappatura delle </a:t>
            </a:r>
            <a:r>
              <a:rPr lang="it-IT" sz="1800" dirty="0" err="1" smtClean="0"/>
              <a:t>areee</a:t>
            </a:r>
            <a:r>
              <a:rPr lang="it-IT" sz="1800" dirty="0" smtClean="0"/>
              <a:t> di interesse per la ricarica della falde</a:t>
            </a:r>
          </a:p>
          <a:p>
            <a:pPr>
              <a:buFont typeface="Wingdings" pitchFamily="2" charset="2"/>
              <a:buChar char="Ø"/>
            </a:pPr>
            <a:r>
              <a:rPr lang="en-US" sz="1800" dirty="0" err="1" smtClean="0"/>
              <a:t>Dati</a:t>
            </a:r>
            <a:r>
              <a:rPr lang="en-US" sz="1800" dirty="0" smtClean="0"/>
              <a:t> </a:t>
            </a:r>
            <a:r>
              <a:rPr lang="en-US" sz="1800" dirty="0" err="1" smtClean="0"/>
              <a:t>storici</a:t>
            </a:r>
            <a:r>
              <a:rPr lang="en-US" sz="1800" dirty="0" smtClean="0"/>
              <a:t> per </a:t>
            </a:r>
            <a:r>
              <a:rPr lang="en-US" sz="1800" dirty="0" err="1" smtClean="0"/>
              <a:t>il</a:t>
            </a:r>
            <a:r>
              <a:rPr lang="en-US" sz="1800" dirty="0" smtClean="0"/>
              <a:t> </a:t>
            </a:r>
            <a:r>
              <a:rPr lang="en-US" sz="1800" dirty="0" err="1" smtClean="0"/>
              <a:t>bilancio</a:t>
            </a:r>
            <a:r>
              <a:rPr lang="en-US" sz="1800" dirty="0" smtClean="0"/>
              <a:t> </a:t>
            </a:r>
            <a:r>
              <a:rPr lang="en-US" sz="1800" dirty="0" err="1" smtClean="0"/>
              <a:t>idrico</a:t>
            </a:r>
            <a:r>
              <a:rPr lang="en-US" sz="1800" dirty="0" smtClean="0"/>
              <a:t> </a:t>
            </a:r>
            <a:r>
              <a:rPr lang="en-US" sz="1800" dirty="0" err="1" smtClean="0"/>
              <a:t>alla</a:t>
            </a:r>
            <a:r>
              <a:rPr lang="en-US" sz="1800" dirty="0" smtClean="0"/>
              <a:t> </a:t>
            </a:r>
            <a:r>
              <a:rPr lang="en-US" sz="1800" dirty="0" err="1" smtClean="0"/>
              <a:t>scala</a:t>
            </a:r>
            <a:r>
              <a:rPr lang="en-US" sz="1800" dirty="0" smtClean="0"/>
              <a:t> di sub </a:t>
            </a:r>
            <a:r>
              <a:rPr lang="en-US" sz="1800" dirty="0" err="1" smtClean="0"/>
              <a:t>bacino</a:t>
            </a:r>
            <a:endParaRPr lang="it-IT" sz="1800" dirty="0" smtClean="0">
              <a:highlight>
                <a:srgbClr val="FFFF00"/>
              </a:highlight>
            </a:endParaRPr>
          </a:p>
          <a:p>
            <a:pPr>
              <a:buFont typeface="Wingdings" pitchFamily="2" charset="2"/>
              <a:buChar char="Ø"/>
            </a:pPr>
            <a:r>
              <a:rPr lang="en-US" sz="1800" dirty="0" err="1" smtClean="0"/>
              <a:t>Valori</a:t>
            </a:r>
            <a:r>
              <a:rPr lang="en-US" sz="1800" dirty="0" smtClean="0"/>
              <a:t> di </a:t>
            </a:r>
            <a:r>
              <a:rPr lang="en-US" sz="1800" dirty="0" err="1" smtClean="0"/>
              <a:t>letteratura</a:t>
            </a:r>
            <a:r>
              <a:rPr lang="en-US" sz="1800" dirty="0" smtClean="0"/>
              <a:t> </a:t>
            </a:r>
            <a:r>
              <a:rPr lang="en-US" sz="1800" dirty="0" err="1" smtClean="0"/>
              <a:t>rispetto</a:t>
            </a:r>
            <a:r>
              <a:rPr lang="en-US" sz="1800" dirty="0" smtClean="0"/>
              <a:t> </a:t>
            </a:r>
            <a:r>
              <a:rPr lang="en-US" sz="1800" dirty="0" err="1" smtClean="0"/>
              <a:t>alla</a:t>
            </a:r>
            <a:r>
              <a:rPr lang="en-US" sz="1800" dirty="0" smtClean="0"/>
              <a:t> </a:t>
            </a:r>
            <a:r>
              <a:rPr lang="en-US" sz="1800" dirty="0" err="1" smtClean="0"/>
              <a:t>capacità</a:t>
            </a:r>
            <a:r>
              <a:rPr lang="en-US" sz="1800" dirty="0" smtClean="0"/>
              <a:t> di </a:t>
            </a:r>
            <a:r>
              <a:rPr lang="en-US" sz="1800" dirty="0" err="1" smtClean="0"/>
              <a:t>infiltrazione</a:t>
            </a:r>
            <a:r>
              <a:rPr lang="en-US" sz="1800" dirty="0" smtClean="0"/>
              <a:t> di </a:t>
            </a:r>
            <a:r>
              <a:rPr lang="en-US" sz="1800" dirty="0" err="1" smtClean="0"/>
              <a:t>differenti</a:t>
            </a:r>
            <a:r>
              <a:rPr lang="en-US" sz="1800" dirty="0" smtClean="0"/>
              <a:t> </a:t>
            </a:r>
            <a:r>
              <a:rPr lang="en-US" sz="1800" dirty="0" err="1" smtClean="0"/>
              <a:t>tipologie</a:t>
            </a:r>
            <a:r>
              <a:rPr lang="en-US" sz="1800" dirty="0" smtClean="0"/>
              <a:t> di </a:t>
            </a:r>
            <a:r>
              <a:rPr lang="en-US" sz="1800" dirty="0" err="1" smtClean="0"/>
              <a:t>uso</a:t>
            </a:r>
            <a:r>
              <a:rPr lang="en-US" sz="1800" dirty="0" smtClean="0"/>
              <a:t> del </a:t>
            </a:r>
            <a:r>
              <a:rPr lang="en-US" sz="1800" dirty="0" err="1" smtClean="0"/>
              <a:t>suolo</a:t>
            </a:r>
            <a:endParaRPr lang="en-US" sz="1800" dirty="0" smtClean="0"/>
          </a:p>
          <a:p>
            <a:pPr>
              <a:buFont typeface="Wingdings" pitchFamily="2" charset="2"/>
              <a:buChar char="Ø"/>
            </a:pPr>
            <a:r>
              <a:rPr lang="en-US" sz="1800" dirty="0" err="1" smtClean="0"/>
              <a:t>Valutazione</a:t>
            </a:r>
            <a:r>
              <a:rPr lang="en-US" sz="1800" dirty="0" smtClean="0"/>
              <a:t> </a:t>
            </a:r>
            <a:r>
              <a:rPr lang="en-US" sz="1800" dirty="0" err="1" smtClean="0"/>
              <a:t>degli</a:t>
            </a:r>
            <a:r>
              <a:rPr lang="en-US" sz="1800" dirty="0" smtClean="0"/>
              <a:t> </a:t>
            </a:r>
            <a:r>
              <a:rPr lang="en-US" sz="1800" dirty="0" err="1" smtClean="0"/>
              <a:t>effetti</a:t>
            </a:r>
            <a:r>
              <a:rPr lang="en-US" sz="1800" dirty="0" smtClean="0"/>
              <a:t> </a:t>
            </a:r>
            <a:r>
              <a:rPr lang="en-US" sz="1800" dirty="0" err="1" smtClean="0"/>
              <a:t>alla</a:t>
            </a:r>
            <a:r>
              <a:rPr lang="en-US" sz="1800" dirty="0" smtClean="0"/>
              <a:t> </a:t>
            </a:r>
            <a:r>
              <a:rPr lang="en-US" sz="1800" dirty="0" err="1" smtClean="0"/>
              <a:t>scala</a:t>
            </a:r>
            <a:r>
              <a:rPr lang="en-US" sz="1800" dirty="0" smtClean="0"/>
              <a:t> locale</a:t>
            </a:r>
            <a:endParaRPr lang="en-US" sz="1800" dirty="0" smtClean="0"/>
          </a:p>
          <a:p>
            <a:pPr>
              <a:buFont typeface="Wingdings" pitchFamily="2" charset="2"/>
              <a:buChar char="Ø"/>
            </a:pPr>
            <a:endParaRPr lang="it-IT" sz="18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39229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26763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3635896" y="727387"/>
            <a:ext cx="5256584" cy="673419"/>
          </a:xfrm>
        </p:spPr>
        <p:txBody>
          <a:bodyPr/>
          <a:lstStyle/>
          <a:p>
            <a:r>
              <a:rPr lang="it-IT" dirty="0" smtClean="0"/>
              <a:t>Obiettivo e metodologia</a:t>
            </a:r>
            <a:endParaRPr lang="it-IT" dirty="0"/>
          </a:p>
        </p:txBody>
      </p:sp>
      <p:sp>
        <p:nvSpPr>
          <p:cNvPr id="10" name="Segnaposto testo 1">
            <a:extLst>
              <a:ext uri="{FF2B5EF4-FFF2-40B4-BE49-F238E27FC236}">
                <a16:creationId xmlns="" xmlns:a16="http://schemas.microsoft.com/office/drawing/2014/main" id="{BC3A2AAA-C28B-4F49-A2ED-1BC804C92AD7}"/>
              </a:ext>
            </a:extLst>
          </p:cNvPr>
          <p:cNvSpPr txBox="1">
            <a:spLocks/>
          </p:cNvSpPr>
          <p:nvPr/>
        </p:nvSpPr>
        <p:spPr bwMode="auto">
          <a:xfrm>
            <a:off x="189731" y="3151305"/>
            <a:ext cx="3032143" cy="1767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600" b="1" dirty="0" smtClean="0">
                <a:solidFill>
                  <a:srgbClr val="00A99C"/>
                </a:solidFill>
              </a:rPr>
              <a:t>Metodologia: </a:t>
            </a:r>
            <a:r>
              <a:rPr lang="it-IT" sz="1600" b="0" dirty="0" smtClean="0"/>
              <a:t>adattamento del processo MAES previsto nell’ambito della Strategia Europea per la biodiversità al 2020</a:t>
            </a:r>
            <a:r>
              <a:rPr lang="it-IT" sz="1600" b="0" i="1" dirty="0" smtClean="0"/>
              <a:t>: </a:t>
            </a:r>
            <a:endParaRPr lang="it-IT" sz="1600" b="0" i="1" dirty="0"/>
          </a:p>
          <a:p>
            <a:pPr>
              <a:buFont typeface="+mj-lt"/>
              <a:buAutoNum type="arabicPeriod"/>
            </a:pPr>
            <a:r>
              <a:rPr lang="it-IT" sz="1600" b="0" dirty="0" smtClean="0"/>
              <a:t>Mappatura Ecosistemi</a:t>
            </a:r>
            <a:endParaRPr lang="it-IT" sz="1600" b="0" dirty="0"/>
          </a:p>
          <a:p>
            <a:pPr>
              <a:buFont typeface="+mj-lt"/>
              <a:buAutoNum type="arabicPeriod"/>
            </a:pPr>
            <a:r>
              <a:rPr lang="it-IT" sz="1600" b="0" dirty="0" smtClean="0"/>
              <a:t>Valutazione Ecosistemi</a:t>
            </a:r>
            <a:endParaRPr lang="it-IT" sz="1600" b="0" dirty="0">
              <a:highlight>
                <a:srgbClr val="FFFF00"/>
              </a:highlight>
            </a:endParaRPr>
          </a:p>
          <a:p>
            <a:pPr>
              <a:buFont typeface="+mj-lt"/>
              <a:buAutoNum type="arabicPeriod"/>
            </a:pPr>
            <a:r>
              <a:rPr lang="it-IT" sz="1600" b="0" dirty="0" smtClean="0"/>
              <a:t>Mappatura dei Servizi Ecosistemici</a:t>
            </a:r>
          </a:p>
          <a:p>
            <a:pPr>
              <a:buFont typeface="+mj-lt"/>
              <a:buAutoNum type="arabicPeriod"/>
            </a:pPr>
            <a:r>
              <a:rPr lang="it-IT" sz="1600" b="0" dirty="0" smtClean="0"/>
              <a:t>Valutazione dei Servizi Ecosistemici</a:t>
            </a:r>
            <a:endParaRPr lang="it-IT" sz="1600" b="0" dirty="0"/>
          </a:p>
        </p:txBody>
      </p:sp>
      <p:pic>
        <p:nvPicPr>
          <p:cNvPr id="7" name="Immagine 6">
            <a:extLst>
              <a:ext uri="{FF2B5EF4-FFF2-40B4-BE49-F238E27FC236}">
                <a16:creationId xmlns="" xmlns:a16="http://schemas.microsoft.com/office/drawing/2014/main" id="{0D51BFF5-C8C6-034C-A53C-099A2FF9B6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1216170" cy="579955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="" xmlns:a16="http://schemas.microsoft.com/office/drawing/2014/main" id="{F897BED7-B50E-0649-85B9-EAA8EDF9FE8D}"/>
              </a:ext>
            </a:extLst>
          </p:cNvPr>
          <p:cNvSpPr/>
          <p:nvPr/>
        </p:nvSpPr>
        <p:spPr>
          <a:xfrm>
            <a:off x="174843" y="1089202"/>
            <a:ext cx="317894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rgbClr val="00A99C"/>
                </a:solidFill>
                <a:latin typeface="+mn-lt"/>
                <a:ea typeface="Calibri" panose="020F0502020204030204" pitchFamily="34" charset="0"/>
              </a:rPr>
              <a:t>Obiettivo dell’azione: </a:t>
            </a:r>
            <a:r>
              <a:rPr lang="it-IT" sz="1600" b="0" dirty="0">
                <a:solidFill>
                  <a:schemeClr val="tx1"/>
                </a:solidFill>
                <a:latin typeface="+mn-lt"/>
                <a:ea typeface="Calibri" panose="020F0502020204030204" pitchFamily="34" charset="0"/>
              </a:rPr>
              <a:t>valutare in termini di servizi ecosistemici l’impatto delle </a:t>
            </a:r>
            <a:r>
              <a:rPr lang="it-IT" sz="1600" b="0" dirty="0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</a:rPr>
              <a:t>azioni di conservazione</a:t>
            </a:r>
            <a:r>
              <a:rPr lang="en-US" sz="1600" b="0" dirty="0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1600" b="0" dirty="0" err="1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</a:rPr>
              <a:t>realizzate</a:t>
            </a:r>
            <a:r>
              <a:rPr lang="en-US" sz="1600" b="0" dirty="0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</a:rPr>
              <a:t> dal </a:t>
            </a:r>
            <a:r>
              <a:rPr lang="en-US" sz="1600" b="0" dirty="0" err="1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</a:rPr>
              <a:t>progetto</a:t>
            </a:r>
            <a:r>
              <a:rPr lang="en-US" sz="1600" b="0" dirty="0">
                <a:solidFill>
                  <a:schemeClr val="tx1"/>
                </a:solidFill>
                <a:latin typeface="+mn-lt"/>
                <a:ea typeface="Calibri" panose="020F0502020204030204" pitchFamily="34" charset="0"/>
              </a:rPr>
              <a:t> BIOSOURCE (</a:t>
            </a:r>
            <a:r>
              <a:rPr lang="en-US" sz="1600" b="0" dirty="0" err="1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</a:rPr>
              <a:t>azioni</a:t>
            </a:r>
            <a:r>
              <a:rPr lang="en-US" sz="1600" b="0" dirty="0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</a:rPr>
              <a:t> C) e </a:t>
            </a:r>
            <a:r>
              <a:rPr lang="en-US" sz="1600" b="0" dirty="0" err="1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</a:rPr>
              <a:t>identificare</a:t>
            </a:r>
            <a:r>
              <a:rPr lang="en-US" sz="1600" b="0" dirty="0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1600" b="0" dirty="0" err="1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</a:rPr>
              <a:t>strategie</a:t>
            </a:r>
            <a:r>
              <a:rPr lang="en-US" sz="1600" b="0" dirty="0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</a:rPr>
              <a:t> e </a:t>
            </a:r>
            <a:r>
              <a:rPr lang="en-US" sz="1600" b="0" dirty="0" err="1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</a:rPr>
              <a:t>misure</a:t>
            </a:r>
            <a:r>
              <a:rPr lang="en-US" sz="1600" b="0" dirty="0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</a:rPr>
              <a:t> per </a:t>
            </a:r>
            <a:r>
              <a:rPr lang="en-US" sz="1600" b="0" dirty="0" err="1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</a:rPr>
              <a:t>valorizzare</a:t>
            </a:r>
            <a:r>
              <a:rPr lang="en-US" sz="1600" b="0" dirty="0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</a:rPr>
              <a:t> le </a:t>
            </a:r>
            <a:r>
              <a:rPr lang="en-US" sz="1600" b="0" dirty="0" err="1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</a:rPr>
              <a:t>funzioni</a:t>
            </a:r>
            <a:r>
              <a:rPr lang="en-US" sz="1600" b="0" dirty="0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sz="1600" b="0" dirty="0" err="1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</a:rPr>
              <a:t>degli</a:t>
            </a:r>
            <a:r>
              <a:rPr lang="en-US" sz="1600" b="0" dirty="0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</a:rPr>
              <a:t> habitat </a:t>
            </a:r>
            <a:r>
              <a:rPr lang="en-US" sz="1600" b="0" dirty="0" err="1" smtClean="0">
                <a:solidFill>
                  <a:schemeClr val="tx1"/>
                </a:solidFill>
                <a:latin typeface="+mn-lt"/>
                <a:ea typeface="Calibri" panose="020F0502020204030204" pitchFamily="34" charset="0"/>
              </a:rPr>
              <a:t>creati</a:t>
            </a:r>
            <a:endParaRPr lang="it-IT" sz="1600" b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793422"/>
            <a:ext cx="6156176" cy="3567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9023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xmlns="" id="{A0D1D771-787A-4AAD-9015-42FAAF94E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749202"/>
            <a:ext cx="7886700" cy="845491"/>
          </a:xfrm>
        </p:spPr>
        <p:txBody>
          <a:bodyPr/>
          <a:lstStyle/>
          <a:p>
            <a:r>
              <a:rPr lang="it-IT" dirty="0" smtClean="0"/>
              <a:t>Mappatura degli ecosistemi</a:t>
            </a:r>
            <a:endParaRPr lang="it-IT" dirty="0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xmlns="" id="{5C0C270A-1B0E-4A77-81F1-5F1643AE30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9270" y="1718745"/>
            <a:ext cx="3867150" cy="1854272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it-IT" dirty="0"/>
              <a:t>Identificazione basata su elementi derivati da:</a:t>
            </a:r>
          </a:p>
          <a:p>
            <a:r>
              <a:rPr lang="it-IT" dirty="0"/>
              <a:t>Carta degli Ecosistemi d’Italia   </a:t>
            </a:r>
          </a:p>
          <a:p>
            <a:r>
              <a:rPr lang="it-IT" dirty="0"/>
              <a:t>Carta di Uso e Copertura del suolo Regione Lombardia (DUSAF)</a:t>
            </a:r>
          </a:p>
          <a:p>
            <a:r>
              <a:rPr lang="it-IT" dirty="0"/>
              <a:t>Carta degli habitat Natura2000 del Parco del Ticino</a:t>
            </a:r>
          </a:p>
          <a:p>
            <a:r>
              <a:rPr lang="it-IT" dirty="0"/>
              <a:t>Carta Forestale del Parco del Ticino</a:t>
            </a:r>
          </a:p>
          <a:p>
            <a:endParaRPr lang="it-IT" dirty="0"/>
          </a:p>
        </p:txBody>
      </p:sp>
      <p:pic>
        <p:nvPicPr>
          <p:cNvPr id="2" name="Segnaposto contenuto 1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724128" y="1594693"/>
            <a:ext cx="2688569" cy="395664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3429000"/>
            <a:ext cx="4517015" cy="274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582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Segnaposto contenuto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7648639"/>
              </p:ext>
            </p:extLst>
          </p:nvPr>
        </p:nvGraphicFramePr>
        <p:xfrm>
          <a:off x="467544" y="1268760"/>
          <a:ext cx="3960440" cy="5029200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1597849"/>
                <a:gridCol w="2362591"/>
              </a:tblGrid>
              <a:tr h="286385">
                <a:tc rowSpan="6">
                  <a:txBody>
                    <a:bodyPr/>
                    <a:lstStyle/>
                    <a:p>
                      <a:r>
                        <a:rPr lang="it-IT" sz="1400" b="1" dirty="0" smtClean="0"/>
                        <a:t>AGROECOSISTEMI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Seminativi</a:t>
                      </a:r>
                      <a:endParaRPr lang="it-IT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86385"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Arboricoltura basso input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86385"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Arboricoltura alto input</a:t>
                      </a:r>
                      <a:endParaRPr lang="it-IT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86385"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Orticoltura</a:t>
                      </a:r>
                      <a:endParaRPr lang="it-IT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86385"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Prati stabili</a:t>
                      </a:r>
                      <a:endParaRPr lang="it-IT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86385"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Agroecosistemi umidi</a:t>
                      </a:r>
                      <a:r>
                        <a:rPr lang="it-IT" sz="1400" baseline="0" dirty="0" smtClean="0"/>
                        <a:t> (m</a:t>
                      </a:r>
                      <a:r>
                        <a:rPr lang="it-IT" sz="1400" dirty="0" smtClean="0"/>
                        <a:t>arcite</a:t>
                      </a:r>
                      <a:r>
                        <a:rPr lang="it-IT" sz="1400" dirty="0" smtClean="0"/>
                        <a:t>)</a:t>
                      </a:r>
                      <a:endParaRPr lang="it-IT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86385">
                <a:tc rowSpan="5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 smtClean="0"/>
                        <a:t>ECOSISTEMI NATURALI E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 smtClean="0"/>
                        <a:t>SEMI-NATURALI</a:t>
                      </a:r>
                    </a:p>
                    <a:p>
                      <a:endParaRPr lang="it-IT" sz="1400" b="1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Boschi artificiali</a:t>
                      </a:r>
                      <a:r>
                        <a:rPr lang="it-IT" sz="1400" baseline="0" dirty="0" smtClean="0"/>
                        <a:t> e semi-naturali</a:t>
                      </a:r>
                      <a:endParaRPr lang="it-IT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86385"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Boschi misti naturali</a:t>
                      </a:r>
                      <a:endParaRPr lang="it-IT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86385"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Boschi igrofili</a:t>
                      </a:r>
                      <a:endParaRPr lang="it-IT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86385"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err="1" smtClean="0"/>
                        <a:t>Arbusteti</a:t>
                      </a:r>
                      <a:endParaRPr lang="it-IT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86385"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Vegetazione</a:t>
                      </a:r>
                      <a:r>
                        <a:rPr lang="it-IT" sz="1400" baseline="0" dirty="0" smtClean="0"/>
                        <a:t> </a:t>
                      </a:r>
                      <a:r>
                        <a:rPr lang="it-IT" sz="1400" dirty="0" smtClean="0"/>
                        <a:t>ripariale</a:t>
                      </a:r>
                      <a:endParaRPr lang="it-IT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86385"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 smtClean="0"/>
                        <a:t>ECOSISTEMI ACQUATICI</a:t>
                      </a:r>
                    </a:p>
                    <a:p>
                      <a:endParaRPr lang="it-IT" sz="1400" b="1" dirty="0"/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Ecosistemi lentici</a:t>
                      </a:r>
                      <a:endParaRPr lang="it-IT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00939">
                <a:tc v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Ecosistemi</a:t>
                      </a:r>
                      <a:r>
                        <a:rPr lang="it-IT" sz="1400" baseline="0" dirty="0" smtClean="0"/>
                        <a:t> l</a:t>
                      </a:r>
                      <a:r>
                        <a:rPr lang="it-IT" sz="1400" dirty="0" smtClean="0"/>
                        <a:t>otici</a:t>
                      </a:r>
                      <a:endParaRPr lang="it-IT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8638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 smtClean="0"/>
                        <a:t>SISTEMI ANTROPICI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Aree</a:t>
                      </a:r>
                      <a:r>
                        <a:rPr lang="it-IT" sz="1400" baseline="0" dirty="0" smtClean="0"/>
                        <a:t> urbanizzate</a:t>
                      </a:r>
                      <a:endParaRPr lang="it-IT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11" name="Immagine 10">
            <a:extLst>
              <a:ext uri="{FF2B5EF4-FFF2-40B4-BE49-F238E27FC236}">
                <a16:creationId xmlns="" xmlns:a16="http://schemas.microsoft.com/office/drawing/2014/main" id="{8A581211-96E7-5748-A4FD-AD30BC5763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957" y="1556792"/>
            <a:ext cx="4458043" cy="4127476"/>
          </a:xfrm>
          <a:prstGeom prst="rect">
            <a:avLst/>
          </a:prstGeom>
        </p:spPr>
      </p:pic>
      <p:sp>
        <p:nvSpPr>
          <p:cNvPr id="9" name="Titolo 2"/>
          <p:cNvSpPr txBox="1">
            <a:spLocks/>
          </p:cNvSpPr>
          <p:nvPr/>
        </p:nvSpPr>
        <p:spPr bwMode="auto">
          <a:xfrm>
            <a:off x="0" y="620688"/>
            <a:ext cx="7184976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it-IT" sz="3600" b="1" kern="1200" dirty="0">
                <a:solidFill>
                  <a:srgbClr val="58A7A4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 sz="28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Mappatura degli ecosistemi</a:t>
            </a:r>
            <a:endParaRPr lang="it-IT" sz="28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4127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="" xmlns:a16="http://schemas.microsoft.com/office/drawing/2014/main" id="{FF72BB1D-3EF3-7443-B6A7-2D3CCD1A8D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30" y="1412776"/>
            <a:ext cx="5339426" cy="4923121"/>
          </a:xfrm>
          <a:prstGeom prst="rect">
            <a:avLst/>
          </a:prstGeom>
        </p:spPr>
      </p:pic>
      <p:sp>
        <p:nvSpPr>
          <p:cNvPr id="10" name="Titolo 2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764704"/>
          </a:xfrm>
        </p:spPr>
        <p:txBody>
          <a:bodyPr/>
          <a:lstStyle/>
          <a:p>
            <a:r>
              <a:rPr lang="it-IT" dirty="0" smtClean="0"/>
              <a:t>Mappatura degli ecosistemi</a:t>
            </a:r>
            <a:endParaRPr lang="it-IT" dirty="0"/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4716016" y="3573016"/>
            <a:ext cx="4287181" cy="1789659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it-IT" sz="1800" dirty="0" smtClean="0"/>
              <a:t>Ecosistemi individuati per aggregazione di classi di uso del suolo</a:t>
            </a:r>
            <a:endParaRPr lang="it-IT" sz="1800" dirty="0"/>
          </a:p>
          <a:p>
            <a:pPr>
              <a:buFont typeface="Wingdings" panose="05000000000000000000" pitchFamily="2" charset="2"/>
              <a:buChar char="Ø"/>
            </a:pPr>
            <a:r>
              <a:rPr lang="it-IT" sz="1800" dirty="0" smtClean="0"/>
              <a:t>Valutazione </a:t>
            </a:r>
            <a:r>
              <a:rPr lang="it-IT" sz="1800" dirty="0"/>
              <a:t>del livello di input </a:t>
            </a:r>
            <a:r>
              <a:rPr lang="it-IT" sz="1800" dirty="0" smtClean="0"/>
              <a:t>idrico, chimico, meccanico caratteristico delle </a:t>
            </a:r>
            <a:r>
              <a:rPr lang="it-IT" sz="1800" dirty="0"/>
              <a:t>relative colture </a:t>
            </a:r>
            <a:r>
              <a:rPr lang="it-IT" sz="1800" dirty="0" smtClean="0"/>
              <a:t>nel contesto del Parco</a:t>
            </a: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145754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1">
            <a:extLst>
              <a:ext uri="{FF2B5EF4-FFF2-40B4-BE49-F238E27FC236}">
                <a16:creationId xmlns="" xmlns:a16="http://schemas.microsoft.com/office/drawing/2014/main" id="{A114DADC-880B-6845-B71B-6DD1CFE42D8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374531" y="1304364"/>
            <a:ext cx="3631194" cy="5777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bg2">
                    <a:lumMod val="25000"/>
                  </a:schemeClr>
                </a:solidFill>
                <a:latin typeface="Dosis" panose="02010503020202060003" pitchFamily="2" charset="0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it-IT" sz="1800" dirty="0" smtClean="0">
                <a:solidFill>
                  <a:schemeClr val="tx1"/>
                </a:solidFill>
                <a:latin typeface="+mn-lt"/>
              </a:rPr>
              <a:t>Identificazione e analisi qualitativa di tutti i Servizi Ecosistemici </a:t>
            </a:r>
            <a:r>
              <a:rPr lang="it-IT" sz="1800" dirty="0">
                <a:solidFill>
                  <a:schemeClr val="tx1"/>
                </a:solidFill>
                <a:latin typeface="+mn-lt"/>
              </a:rPr>
              <a:t>of </a:t>
            </a:r>
            <a:r>
              <a:rPr lang="it-IT" sz="1800" dirty="0" smtClean="0">
                <a:solidFill>
                  <a:schemeClr val="tx1"/>
                </a:solidFill>
                <a:latin typeface="+mn-lt"/>
              </a:rPr>
              <a:t>a partire dalla Classificazione CICES 5.1</a:t>
            </a:r>
            <a:endParaRPr lang="it-IT" sz="1800" dirty="0">
              <a:solidFill>
                <a:schemeClr val="tx1"/>
              </a:solidFill>
              <a:latin typeface="+mn-lt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it-IT" dirty="0">
              <a:solidFill>
                <a:schemeClr val="tx1"/>
              </a:solidFill>
              <a:latin typeface="+mn-lt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it-IT" dirty="0">
              <a:solidFill>
                <a:schemeClr val="tx1"/>
              </a:solidFill>
              <a:latin typeface="+mn-lt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it-IT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526" y="4273767"/>
            <a:ext cx="3595190" cy="197980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96"/>
          <a:stretch/>
        </p:blipFill>
        <p:spPr>
          <a:xfrm>
            <a:off x="292308" y="1630571"/>
            <a:ext cx="4849627" cy="244651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890" y="2387801"/>
            <a:ext cx="3662476" cy="3600400"/>
          </a:xfrm>
          <a:prstGeom prst="rect">
            <a:avLst/>
          </a:prstGeom>
        </p:spPr>
      </p:pic>
      <p:sp>
        <p:nvSpPr>
          <p:cNvPr id="8" name="Titolo 2"/>
          <p:cNvSpPr txBox="1">
            <a:spLocks/>
          </p:cNvSpPr>
          <p:nvPr/>
        </p:nvSpPr>
        <p:spPr bwMode="auto">
          <a:xfrm>
            <a:off x="-830337" y="669189"/>
            <a:ext cx="8229600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it-IT" sz="3600" b="1" kern="1200" dirty="0">
                <a:solidFill>
                  <a:srgbClr val="58A7A4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 sz="28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Mappatura dei servizi ecosistemici</a:t>
            </a:r>
            <a:endParaRPr lang="it-IT" sz="28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4" descr="https://envs.au.dk/fileadmin/envs/Hjemmeside_2018/Ny_Samfund_mijoe_og_ressourcer_680x325/ESS_Circle_680x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22"/>
          <a:stretch/>
        </p:blipFill>
        <p:spPr bwMode="auto">
          <a:xfrm>
            <a:off x="9439635" y="789312"/>
            <a:ext cx="5208658" cy="519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158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41382" y="4221088"/>
            <a:ext cx="2611944" cy="1734331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431" y="2415989"/>
            <a:ext cx="2613895" cy="1662187"/>
          </a:xfrm>
          <a:prstGeom prst="rect">
            <a:avLst/>
          </a:prstGeom>
        </p:spPr>
      </p:pic>
      <p:sp>
        <p:nvSpPr>
          <p:cNvPr id="9" name="Titolo 2"/>
          <p:cNvSpPr txBox="1">
            <a:spLocks/>
          </p:cNvSpPr>
          <p:nvPr/>
        </p:nvSpPr>
        <p:spPr bwMode="auto">
          <a:xfrm>
            <a:off x="457200" y="589831"/>
            <a:ext cx="8229600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it-IT" sz="3600" b="1" kern="1200" dirty="0">
                <a:solidFill>
                  <a:srgbClr val="58A7A4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 dirty="0" smtClean="0"/>
              <a:t>Mappatura dei servizi ecosistemici</a:t>
            </a:r>
            <a:endParaRPr lang="it-IT" dirty="0"/>
          </a:p>
        </p:txBody>
      </p:sp>
      <p:sp>
        <p:nvSpPr>
          <p:cNvPr id="10" name="Rettangolo arrotondato 9"/>
          <p:cNvSpPr/>
          <p:nvPr/>
        </p:nvSpPr>
        <p:spPr>
          <a:xfrm>
            <a:off x="283673" y="1476991"/>
            <a:ext cx="8576654" cy="715795"/>
          </a:xfrm>
          <a:prstGeom prst="roundRect">
            <a:avLst/>
          </a:prstGeom>
          <a:solidFill>
            <a:srgbClr val="00A9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800" dirty="0" smtClean="0"/>
              <a:t>5 SE selezionati per approfondimento in base a 2 </a:t>
            </a:r>
            <a:r>
              <a:rPr lang="it-IT" sz="1800" dirty="0"/>
              <a:t>criteri: </a:t>
            </a:r>
            <a:endParaRPr lang="it-IT" sz="1800" dirty="0" smtClean="0"/>
          </a:p>
          <a:p>
            <a:r>
              <a:rPr lang="it-IT" sz="1800" dirty="0" smtClean="0"/>
              <a:t>1) Rilevanza </a:t>
            </a:r>
            <a:r>
              <a:rPr lang="it-IT" sz="1800" dirty="0"/>
              <a:t>rispetto alla matrice </a:t>
            </a:r>
            <a:r>
              <a:rPr lang="it-IT" sz="1800" dirty="0" smtClean="0"/>
              <a:t>ambientale	2) Relazione </a:t>
            </a:r>
            <a:r>
              <a:rPr lang="it-IT" sz="1800" dirty="0"/>
              <a:t>con le azioni di </a:t>
            </a:r>
            <a:r>
              <a:rPr lang="it-IT" sz="1800" dirty="0" smtClean="0"/>
              <a:t>progetto</a:t>
            </a:r>
            <a:endParaRPr lang="it-IT" sz="1800" dirty="0"/>
          </a:p>
        </p:txBody>
      </p:sp>
      <p:sp>
        <p:nvSpPr>
          <p:cNvPr id="13" name="Rettangolo 12"/>
          <p:cNvSpPr/>
          <p:nvPr/>
        </p:nvSpPr>
        <p:spPr>
          <a:xfrm>
            <a:off x="19757" y="2697594"/>
            <a:ext cx="613641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lvl="0" indent="-180975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1600" b="0" i="1" dirty="0">
                <a:solidFill>
                  <a:schemeClr val="tx1"/>
                </a:solidFill>
                <a:ea typeface="Times New Roman" panose="02020603050405020304" pitchFamily="18" charset="0"/>
              </a:rPr>
              <a:t>Produzione agricola a scopo alimentare </a:t>
            </a:r>
            <a:r>
              <a:rPr lang="it-IT" sz="1600" b="0" dirty="0">
                <a:solidFill>
                  <a:schemeClr val="tx1"/>
                </a:solidFill>
                <a:ea typeface="Times New Roman" panose="02020603050405020304" pitchFamily="18" charset="0"/>
              </a:rPr>
              <a:t>(1.1.1.1), con particolare riferimento alla produzione foraggera nelle marcite;</a:t>
            </a:r>
          </a:p>
          <a:p>
            <a:pPr marL="180975" lvl="0" indent="-180975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1600" b="0" i="1" dirty="0">
                <a:solidFill>
                  <a:schemeClr val="tx1"/>
                </a:solidFill>
                <a:ea typeface="Times New Roman" panose="02020603050405020304" pitchFamily="18" charset="0"/>
              </a:rPr>
              <a:t>Conservazione di habitat e specie </a:t>
            </a:r>
            <a:r>
              <a:rPr lang="it-IT" sz="1600" b="0" dirty="0">
                <a:solidFill>
                  <a:schemeClr val="tx1"/>
                </a:solidFill>
                <a:ea typeface="Times New Roman" panose="02020603050405020304" pitchFamily="18" charset="0"/>
              </a:rPr>
              <a:t>(2.2.2.3), con particolare riferimento ai gruppi faunistici di alcune specie target del progetto: avifauna, lepidotteri, anfibi;</a:t>
            </a:r>
          </a:p>
          <a:p>
            <a:pPr marL="180975" lvl="0" indent="-180975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1600" b="0" i="1" dirty="0">
                <a:solidFill>
                  <a:schemeClr val="tx1"/>
                </a:solidFill>
                <a:ea typeface="Times New Roman" panose="02020603050405020304" pitchFamily="18" charset="0"/>
              </a:rPr>
              <a:t>Capacità di regolazione della composizione chimica dell’atmosfera </a:t>
            </a:r>
            <a:r>
              <a:rPr lang="it-IT" sz="1600" b="0" dirty="0">
                <a:solidFill>
                  <a:schemeClr val="tx1"/>
                </a:solidFill>
                <a:ea typeface="Times New Roman" panose="02020603050405020304" pitchFamily="18" charset="0"/>
              </a:rPr>
              <a:t>(2.2.6.1), intesa come stoccaggio del carbonio nel suolo e nella vegetazione;</a:t>
            </a:r>
          </a:p>
          <a:p>
            <a:pPr marL="180975" lvl="0" indent="-180975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1600" b="0" i="1" dirty="0">
                <a:solidFill>
                  <a:schemeClr val="tx1"/>
                </a:solidFill>
                <a:ea typeface="Times New Roman" panose="02020603050405020304" pitchFamily="18" charset="0"/>
              </a:rPr>
              <a:t>Servizi culturali connessi all’interazione diretta con l’ambiente naturale </a:t>
            </a:r>
            <a:r>
              <a:rPr lang="it-IT" sz="1600" b="0" dirty="0">
                <a:solidFill>
                  <a:schemeClr val="tx1"/>
                </a:solidFill>
                <a:ea typeface="Times New Roman" panose="02020603050405020304" pitchFamily="18" charset="0"/>
              </a:rPr>
              <a:t>(3.1.1), intesi come opportunità di fruizione del paesaggio. </a:t>
            </a:r>
            <a:endParaRPr lang="it-IT" sz="1600" b="0" dirty="0" smtClean="0">
              <a:solidFill>
                <a:schemeClr val="tx1"/>
              </a:solidFill>
              <a:ea typeface="Times New Roman" panose="02020603050405020304" pitchFamily="18" charset="0"/>
            </a:endParaRPr>
          </a:p>
          <a:p>
            <a:pPr marL="180975" lvl="0" indent="-180975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1600" b="0" i="1" dirty="0" smtClean="0">
                <a:solidFill>
                  <a:schemeClr val="tx1"/>
                </a:solidFill>
              </a:rPr>
              <a:t>Fornitura </a:t>
            </a:r>
            <a:r>
              <a:rPr lang="it-IT" sz="1600" b="0" i="1" dirty="0">
                <a:solidFill>
                  <a:schemeClr val="tx1"/>
                </a:solidFill>
              </a:rPr>
              <a:t>di acqua potabile dal sottosuolo </a:t>
            </a:r>
            <a:r>
              <a:rPr lang="it-IT" sz="1600" b="0" dirty="0">
                <a:solidFill>
                  <a:schemeClr val="tx1"/>
                </a:solidFill>
              </a:rPr>
              <a:t>(4.2.2.1), intesa come contributo </a:t>
            </a:r>
            <a:r>
              <a:rPr lang="it-IT" sz="1600" b="0" dirty="0" smtClean="0">
                <a:solidFill>
                  <a:schemeClr val="tx1"/>
                </a:solidFill>
              </a:rPr>
              <a:t>al ripristino </a:t>
            </a:r>
            <a:r>
              <a:rPr lang="it-IT" sz="1600" b="0" dirty="0">
                <a:solidFill>
                  <a:schemeClr val="tx1"/>
                </a:solidFill>
              </a:rPr>
              <a:t>del bilancio idrologico superficiale e profondo</a:t>
            </a:r>
            <a:endParaRPr lang="it-IT" sz="1600" b="0" dirty="0">
              <a:solidFill>
                <a:schemeClr val="tx1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65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la 4">
            <a:extLst>
              <a:ext uri="{FF2B5EF4-FFF2-40B4-BE49-F238E27FC236}">
                <a16:creationId xmlns="" xmlns:a16="http://schemas.microsoft.com/office/drawing/2014/main" id="{8B70F106-6DBA-9545-BD0D-4420B961A2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402904"/>
              </p:ext>
            </p:extLst>
          </p:nvPr>
        </p:nvGraphicFramePr>
        <p:xfrm>
          <a:off x="329122" y="3142283"/>
          <a:ext cx="8395284" cy="3047996"/>
        </p:xfrm>
        <a:graphic>
          <a:graphicData uri="http://schemas.openxmlformats.org/drawingml/2006/table">
            <a:tbl>
              <a:tblPr firstRow="1" firstCol="1" bandRow="1"/>
              <a:tblGrid>
                <a:gridCol w="347637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069566"/>
                <a:gridCol w="88768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6165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1167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it-IT" sz="1200" b="1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Servizio </a:t>
                      </a:r>
                      <a:r>
                        <a:rPr lang="it-IT" sz="1200" b="1" dirty="0" err="1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ecosistemico</a:t>
                      </a:r>
                      <a:endParaRPr lang="it-IT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00A9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Metodo</a:t>
                      </a:r>
                      <a:r>
                        <a:rPr lang="it-IT" sz="1200" b="1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di valutazione</a:t>
                      </a:r>
                      <a:endParaRPr lang="it-IT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A9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Scala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territoriale</a:t>
                      </a:r>
                      <a:endParaRPr lang="it-IT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A9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Scala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200" b="1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 progetto</a:t>
                      </a:r>
                      <a:endParaRPr lang="it-IT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A9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27265">
                <a:tc>
                  <a:txBody>
                    <a:bodyPr/>
                    <a:lstStyle/>
                    <a:p>
                      <a:pPr marL="541338" indent="-541338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4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1.1.1.1 </a:t>
                      </a:r>
                      <a:r>
                        <a:rPr lang="it-IT" sz="1400" b="1" dirty="0" smtClean="0">
                          <a:solidFill>
                            <a:schemeClr val="tx1"/>
                          </a:solidFill>
                          <a:latin typeface="+mn-lt"/>
                          <a:ea typeface="Times New Roman" panose="02020603050405020304" pitchFamily="18" charset="0"/>
                        </a:rPr>
                        <a:t>Produzione agricola a scopo alimentare </a:t>
                      </a:r>
                      <a:endParaRPr lang="it-IT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A9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4138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Valutazione</a:t>
                      </a:r>
                      <a:r>
                        <a:rPr lang="it-IT" sz="1400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economica colture foraggere gestione a marcita</a:t>
                      </a:r>
                      <a:endParaRPr lang="it-IT" sz="1400" dirty="0" smtClean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A9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it-IT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A9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it-IT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A9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2726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4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2.2.2.3 </a:t>
                      </a:r>
                      <a:r>
                        <a:rPr lang="it-IT" sz="1400" b="1" dirty="0" smtClean="0">
                          <a:solidFill>
                            <a:schemeClr val="tx1"/>
                          </a:solidFill>
                          <a:latin typeface="+mn-lt"/>
                          <a:ea typeface="Times New Roman" panose="02020603050405020304" pitchFamily="18" charset="0"/>
                        </a:rPr>
                        <a:t>Conservazione di habitat e specie </a:t>
                      </a:r>
                      <a:endParaRPr lang="it-IT" sz="14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4138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Software </a:t>
                      </a:r>
                      <a:r>
                        <a:rPr lang="en-GB" sz="1400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InVEST</a:t>
                      </a:r>
                      <a:r>
                        <a:rPr lang="it-IT" sz="14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84138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modulo </a:t>
                      </a:r>
                      <a:r>
                        <a:rPr lang="it-IT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Habitat </a:t>
                      </a:r>
                      <a:r>
                        <a:rPr lang="it-IT" sz="14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Quality</a:t>
                      </a:r>
                      <a:endParaRPr lang="it-IT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400" dirty="0">
                        <a:latin typeface="+mj-lt"/>
                      </a:endParaRPr>
                    </a:p>
                  </a:txBody>
                  <a:tcPr marL="27146" marR="271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it-IT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27265">
                <a:tc>
                  <a:txBody>
                    <a:bodyPr/>
                    <a:lstStyle/>
                    <a:p>
                      <a:pPr marL="541338" indent="-541338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400" b="1" kern="1200" dirty="0">
                          <a:solidFill>
                            <a:schemeClr val="tx1"/>
                          </a:solidFill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2.2.6.1 </a:t>
                      </a:r>
                      <a:r>
                        <a:rPr lang="it-IT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Stoccaggio del carbonio nel suolo e nella vegetazione</a:t>
                      </a:r>
                      <a:endParaRPr lang="it-IT" sz="1400" b="1" kern="1200" dirty="0">
                        <a:solidFill>
                          <a:schemeClr val="tx1"/>
                        </a:solidFill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27146" marR="27146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4138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Software </a:t>
                      </a:r>
                      <a:r>
                        <a:rPr lang="en-GB" sz="1400" dirty="0" err="1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InVEST</a:t>
                      </a:r>
                      <a:endParaRPr lang="it-IT" sz="1400" dirty="0" smtClean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84138" inden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modulo </a:t>
                      </a:r>
                      <a:r>
                        <a:rPr lang="it-IT" sz="14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Carbon Storage </a:t>
                      </a:r>
                      <a:endParaRPr lang="it-IT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latin typeface="+mj-lt"/>
                        </a:rPr>
                        <a:t>X</a:t>
                      </a:r>
                      <a:endParaRPr lang="it-IT" sz="1400" dirty="0">
                        <a:latin typeface="+mj-lt"/>
                      </a:endParaRPr>
                    </a:p>
                  </a:txBody>
                  <a:tcPr marL="27146" marR="271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it-IT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27265">
                <a:tc>
                  <a:txBody>
                    <a:bodyPr/>
                    <a:lstStyle/>
                    <a:p>
                      <a:pPr marL="541338" marR="0" indent="-54133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3.1.1 Servizi culturali connessi all’interazione diretta </a:t>
                      </a:r>
                      <a:endParaRPr lang="it-IT" sz="1400" b="1" kern="1200" dirty="0">
                        <a:solidFill>
                          <a:schemeClr val="tx1"/>
                        </a:solidFill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27146" marR="27146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4138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Metodo proprio</a:t>
                      </a:r>
                      <a:endParaRPr lang="it-IT" sz="1400" dirty="0" smtClean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it-IT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27265">
                <a:tc>
                  <a:txBody>
                    <a:bodyPr/>
                    <a:lstStyle/>
                    <a:p>
                      <a:pPr marL="444500" indent="-44450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t-IT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 panose="02020603050405020304" pitchFamily="18" charset="0"/>
                          <a:cs typeface="+mn-cs"/>
                        </a:rPr>
                        <a:t>4.2.2.1 Contributo alla regolazione del bilancio idrico</a:t>
                      </a:r>
                      <a:endParaRPr lang="it-IT" sz="1400" b="1" kern="1200" dirty="0">
                        <a:solidFill>
                          <a:schemeClr val="tx1"/>
                        </a:solidFill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27146" marR="27146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84138" indent="0"/>
                      <a:r>
                        <a:rPr lang="it-IT" sz="1400" baseline="0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Metodo proprio</a:t>
                      </a:r>
                      <a:endParaRPr lang="it-IT" sz="1400" dirty="0" smtClean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endParaRPr lang="it-IT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0" name="Titolo 2"/>
          <p:cNvSpPr txBox="1">
            <a:spLocks/>
          </p:cNvSpPr>
          <p:nvPr/>
        </p:nvSpPr>
        <p:spPr bwMode="auto">
          <a:xfrm>
            <a:off x="487693" y="620688"/>
            <a:ext cx="8229600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it-IT" sz="3600" b="1" kern="1200" dirty="0">
                <a:solidFill>
                  <a:srgbClr val="58A7A4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it-IT" dirty="0"/>
              <a:t>V</a:t>
            </a:r>
            <a:r>
              <a:rPr lang="it-IT" dirty="0" smtClean="0"/>
              <a:t>alutazione dei servizi ecosistemici</a:t>
            </a:r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210005" y="1268760"/>
            <a:ext cx="8784976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it-IT" sz="1800" b="1" dirty="0" smtClean="0">
                <a:solidFill>
                  <a:schemeClr val="tx1"/>
                </a:solidFill>
              </a:rPr>
              <a:t>Metodi qualitativi e quantitativi / a scala territoriale e dei progetti dimostrativi / consolidati – adeguati o sviluppati ad hoc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b="0" dirty="0" smtClean="0">
                <a:solidFill>
                  <a:schemeClr val="tx1"/>
                </a:solidFill>
              </a:rPr>
              <a:t>Favorire la comparabilità dei risultati </a:t>
            </a:r>
            <a:r>
              <a:rPr lang="it-IT" sz="1800" b="0" dirty="0">
                <a:solidFill>
                  <a:schemeClr val="tx1"/>
                </a:solidFill>
              </a:rPr>
              <a:t>con esperienze e situazioni analoghe</a:t>
            </a:r>
            <a:endParaRPr lang="it-IT" sz="1800" b="0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b="0" dirty="0" smtClean="0">
                <a:solidFill>
                  <a:schemeClr val="tx1"/>
                </a:solidFill>
              </a:rPr>
              <a:t>Utilizzare le informazioni già disponibili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b="0" dirty="0" smtClean="0">
                <a:solidFill>
                  <a:schemeClr val="tx1"/>
                </a:solidFill>
              </a:rPr>
              <a:t>Strutturare la valutazione perché sia possibile registrare una variazione post-</a:t>
            </a:r>
            <a:r>
              <a:rPr lang="it-IT" sz="1800" b="0" dirty="0" err="1" smtClean="0">
                <a:solidFill>
                  <a:schemeClr val="tx1"/>
                </a:solidFill>
              </a:rPr>
              <a:t>operam</a:t>
            </a:r>
            <a:r>
              <a:rPr lang="it-IT" sz="1800" b="0" dirty="0" smtClean="0">
                <a:solidFill>
                  <a:schemeClr val="tx1"/>
                </a:solidFill>
              </a:rPr>
              <a:t> (valutazione di baseline e variazioni attese)</a:t>
            </a:r>
            <a:endParaRPr lang="it-IT" sz="18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3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000000"/>
      </a:lt2>
      <a:accent1>
        <a:srgbClr val="000000"/>
      </a:accent1>
      <a:accent2>
        <a:srgbClr val="000000"/>
      </a:accent2>
      <a:accent3>
        <a:srgbClr val="000000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9424</TotalTime>
  <Words>1358</Words>
  <Application>Microsoft Office PowerPoint</Application>
  <PresentationFormat>Presentazione su schermo (4:3)</PresentationFormat>
  <Paragraphs>317</Paragraphs>
  <Slides>21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DejaVu Sans</vt:lpstr>
      <vt:lpstr>Dosis</vt:lpstr>
      <vt:lpstr>Times New Roman</vt:lpstr>
      <vt:lpstr>Wingdings</vt:lpstr>
      <vt:lpstr>Personalizza struttura</vt:lpstr>
      <vt:lpstr>Presentazione standard di PowerPoint</vt:lpstr>
      <vt:lpstr>Obiettivo e metodologia</vt:lpstr>
      <vt:lpstr>Obiettivo e metodologia</vt:lpstr>
      <vt:lpstr>Mappatura degli ecosistemi</vt:lpstr>
      <vt:lpstr>Presentazione standard di PowerPoint</vt:lpstr>
      <vt:lpstr>Mappatura degli ecosistemi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2.2.2.3 Conservazione di habitat e specie (Software InVEST)</vt:lpstr>
      <vt:lpstr>2.2.2.3 Conservazione di habitat e specie (Software InVEST) </vt:lpstr>
      <vt:lpstr>2.2.6.1 Stoccaggio del Carbonio/scala territoriale (Software InVEST)</vt:lpstr>
      <vt:lpstr>2.2.6.1 Stoccaggio del Carbonio/scala di progetto (Software InVEST)</vt:lpstr>
      <vt:lpstr>311 Servizi culturali</vt:lpstr>
      <vt:lpstr> ES 3.1/scala territoriale</vt:lpstr>
      <vt:lpstr> ES 3.1/scala territoriale</vt:lpstr>
      <vt:lpstr>ES 3.1/scala territoriale</vt:lpstr>
      <vt:lpstr>4.2.2.1 Contributo alla regolazione del bilancio idrico 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Coordinated actions to preserve residual and isolated  populations of forest and freshwater insects in  Emilia-Romagna - Project LIFE14 NAT/IT/000209</dc:title>
  <dc:creator>Cristina Barbieri</dc:creator>
  <cp:lastModifiedBy>Giuseppe</cp:lastModifiedBy>
  <cp:revision>351</cp:revision>
  <dcterms:created xsi:type="dcterms:W3CDTF">2016-05-29T15:42:00Z</dcterms:created>
  <dcterms:modified xsi:type="dcterms:W3CDTF">2021-07-14T19:31:13Z</dcterms:modified>
  <dc:language>it-IT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3</vt:i4>
  </property>
  <property fmtid="{D5CDD505-2E9C-101B-9397-08002B2CF9AE}" pid="8" name="PresentationFormat">
    <vt:lpwstr>Presentazione su schermo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61</vt:i4>
  </property>
</Properties>
</file>