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5" r:id="rId4"/>
    <p:sldId id="266" r:id="rId5"/>
    <p:sldId id="272" r:id="rId6"/>
    <p:sldId id="267" r:id="rId7"/>
    <p:sldId id="268" r:id="rId8"/>
    <p:sldId id="269" r:id="rId9"/>
    <p:sldId id="274" r:id="rId10"/>
    <p:sldId id="275" r:id="rId11"/>
    <p:sldId id="276" r:id="rId12"/>
    <p:sldId id="277" r:id="rId13"/>
    <p:sldId id="278" r:id="rId14"/>
    <p:sldId id="279" r:id="rId15"/>
    <p:sldId id="273" r:id="rId16"/>
    <p:sldId id="280" r:id="rId17"/>
    <p:sldId id="281" r:id="rId18"/>
    <p:sldId id="282" r:id="rId19"/>
    <p:sldId id="25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7A4"/>
    <a:srgbClr val="BBC275"/>
    <a:srgbClr val="009900"/>
    <a:srgbClr val="AAE18B"/>
    <a:srgbClr val="B0EE00"/>
    <a:srgbClr val="99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6" autoAdjust="0"/>
    <p:restoredTop sz="96240" autoAdjust="0"/>
  </p:normalViewPr>
  <p:slideViewPr>
    <p:cSldViewPr>
      <p:cViewPr>
        <p:scale>
          <a:sx n="100" d="100"/>
          <a:sy n="100" d="100"/>
        </p:scale>
        <p:origin x="83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2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DB52CCA-7361-477C-B97A-67A42C219F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547A27-1E83-4670-B1B5-A3E69D08B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045B-643A-40BE-B195-8F05AEA309FF}" type="datetimeFigureOut">
              <a:rPr lang="it-IT" smtClean="0"/>
              <a:t>11/07/2021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AB5C60-15B4-4190-B553-796D36A76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DD8A46-F074-45BC-AB2C-315A000D0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C42E7-F21D-4F7F-9833-6EB5CA64C9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54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8F0FB6B-5205-4C46-A0C5-AAD7D32B5E9E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735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29057-0944-49F3-A5C9-EDAF6B202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928" y="1122363"/>
            <a:ext cx="4077072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it-IT" dirty="0"/>
              <a:t>CONVEGNO FINALE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CE8720-10CF-4013-851E-3DA3687113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928" y="3602038"/>
            <a:ext cx="4077072" cy="483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BC2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Relatore e 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82D3B-0CFA-487A-94E6-C61EE02A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7439C9-423E-4E99-8116-CEBC0DC9DED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7000" y="1458868"/>
            <a:ext cx="3166560" cy="1944216"/>
          </a:xfrm>
          <a:prstGeom prst="rect">
            <a:avLst/>
          </a:prstGeom>
          <a:ln>
            <a:noFill/>
          </a:ln>
        </p:spPr>
      </p:pic>
      <p:sp>
        <p:nvSpPr>
          <p:cNvPr id="8" name="CustomShape 5">
            <a:extLst>
              <a:ext uri="{FF2B5EF4-FFF2-40B4-BE49-F238E27FC236}">
                <a16:creationId xmlns:a16="http://schemas.microsoft.com/office/drawing/2014/main" id="{0AF2CF6D-3EE0-4BB0-A41F-0BFF2A20C0F0}"/>
              </a:ext>
            </a:extLst>
          </p:cNvPr>
          <p:cNvSpPr/>
          <p:nvPr userDrawn="1"/>
        </p:nvSpPr>
        <p:spPr>
          <a:xfrm>
            <a:off x="245384" y="3652392"/>
            <a:ext cx="3327840" cy="1504800"/>
          </a:xfrm>
          <a:prstGeom prst="rect">
            <a:avLst/>
          </a:prstGeom>
          <a:solidFill>
            <a:srgbClr val="58A7A4"/>
          </a:solidFill>
          <a:ln>
            <a:solidFill>
              <a:srgbClr val="58A7A4"/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18B1CE-E211-40AC-A8E0-7537B2BF41FB}"/>
              </a:ext>
            </a:extLst>
          </p:cNvPr>
          <p:cNvSpPr txBox="1"/>
          <p:nvPr userDrawn="1"/>
        </p:nvSpPr>
        <p:spPr>
          <a:xfrm>
            <a:off x="347552" y="3715124"/>
            <a:ext cx="317768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49652C"/>
                </a:solidFill>
                <a:latin typeface="Calibri"/>
              </a:rPr>
              <a:t>PROGETTO LIFE TICINO BIOSOURCE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FFFFFF"/>
                </a:solidFill>
                <a:latin typeface="Calibri"/>
              </a:rPr>
              <a:t>Aumentare la Biodiversità attraverso il Ripristino delle Aree sorgente di Specie Prioritarie e di Altre Specie di Interesse Comunitario del Parco del Ticino 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49652C"/>
                </a:solidFill>
                <a:latin typeface="Calibri"/>
              </a:rPr>
              <a:t>LIFE15 NAT/IT/0000989 BIOSOURCE</a:t>
            </a:r>
            <a:endParaRPr lang="it-IT" sz="1400" dirty="0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2B9BD16-ECE5-403A-A294-DA3AC35F7A1E}"/>
              </a:ext>
            </a:extLst>
          </p:cNvPr>
          <p:cNvSpPr txBox="1">
            <a:spLocks/>
          </p:cNvSpPr>
          <p:nvPr userDrawn="1"/>
        </p:nvSpPr>
        <p:spPr>
          <a:xfrm>
            <a:off x="3923928" y="4673203"/>
            <a:ext cx="4077072" cy="48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>
              <a:solidFill>
                <a:srgbClr val="58A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98A82-4A99-47B5-B623-2CFBD467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8E902-01DF-49BD-9751-B52DB2E0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F475D7-9AB0-44C3-B469-3DA1D471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2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4A5AD-B3BD-46BB-9AA5-BAC1E773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407559-1BD3-4A20-8AD8-BF52330F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2ADF2B-3ED8-4FF9-84CF-B7939735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94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0311C-EE55-42E8-84DB-3CACCA94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25F41-B002-4121-BA0E-F195CC77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D7A318-F0BD-4F07-8312-CD995B067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376A47-D0FB-4250-A4FE-18FC004E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8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233CE-F807-4D91-9E73-26A7B35B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E27848-6709-4729-91CC-16F16C1A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AD6F01-7846-4C66-89CB-D3A012B46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A744F0-EBCB-40FE-817A-4EF232CF8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21E031E-B37A-4F29-8B89-E4989FAD8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5EAB88-EC07-466F-8075-B921C41C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8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20085-9817-4D20-AB7F-1F80693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E68F72-E45E-438B-A47D-966F52A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0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4305A-1F03-4AFD-82A7-B9EB6D81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836712"/>
            <a:ext cx="2949575" cy="12206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C582AB-3029-418F-8B16-E8C87D7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36713"/>
            <a:ext cx="4629150" cy="5024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212F1F-5744-4443-A379-3F8B181E8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A1D78B-82A3-425F-877D-0E3046C3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88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96FC8-4E4A-44D0-A85D-80A12E91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836712"/>
            <a:ext cx="2949575" cy="12206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6A4F19-25F2-4768-8051-A5B6B8EF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36713"/>
            <a:ext cx="4629150" cy="50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842505-58D4-4E0F-9661-95233083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5A103D-6472-471F-8847-66067C2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81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B3E3AF-9A63-41F9-95C3-637FFA26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 descr="Immagine che contiene fondale oceanico&#10;&#10;Descrizione generata automaticamente">
            <a:extLst>
              <a:ext uri="{FF2B5EF4-FFF2-40B4-BE49-F238E27FC236}">
                <a16:creationId xmlns:a16="http://schemas.microsoft.com/office/drawing/2014/main" id="{315485C8-9485-4EEA-A843-E14AFEEBF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0" y="1124744"/>
            <a:ext cx="8448940" cy="475252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6277CC-CC50-45A1-BAE1-7BC140846540}"/>
              </a:ext>
            </a:extLst>
          </p:cNvPr>
          <p:cNvSpPr txBox="1"/>
          <p:nvPr userDrawn="1"/>
        </p:nvSpPr>
        <p:spPr>
          <a:xfrm>
            <a:off x="347530" y="3208620"/>
            <a:ext cx="84489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58A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73685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512201-DCFA-4EB1-8D2F-8EED9FB7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5197"/>
            <a:ext cx="7886700" cy="84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188D0A-3CFD-4FF1-BDB3-23A05F19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EFE88-3CA2-4FB6-AA9F-9DF302FD3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28ED-CE93-44AF-8ABF-9AD03BD00C2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DEF6E56D-DD79-4AB3-B64F-D6AF60808871}"/>
              </a:ext>
            </a:extLst>
          </p:cNvPr>
          <p:cNvSpPr/>
          <p:nvPr userDrawn="1"/>
        </p:nvSpPr>
        <p:spPr>
          <a:xfrm>
            <a:off x="-108360" y="59760"/>
            <a:ext cx="6880680" cy="704520"/>
          </a:xfrm>
          <a:prstGeom prst="rect">
            <a:avLst/>
          </a:prstGeom>
          <a:solidFill>
            <a:srgbClr val="58A7A4"/>
          </a:solidFill>
          <a:ln>
            <a:solidFill>
              <a:srgbClr val="58A7A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F1D9B-A1D2-4F27-BEC5-CC67D6903F69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89400" y="59760"/>
            <a:ext cx="1072080" cy="70452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48B3B-2588-463C-A221-E3D2E86A0C57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18720" y="0"/>
            <a:ext cx="906120" cy="797040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D3551E4-5229-43ED-99F0-310F75FBD5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114" y="6353944"/>
            <a:ext cx="110448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7">
            <a:extLst>
              <a:ext uri="{FF2B5EF4-FFF2-40B4-BE49-F238E27FC236}">
                <a16:creationId xmlns:a16="http://schemas.microsoft.com/office/drawing/2014/main" id="{839D2626-055E-47F0-86E1-A1C15D52E426}"/>
              </a:ext>
            </a:extLst>
          </p:cNvPr>
          <p:cNvSpPr/>
          <p:nvPr userDrawn="1"/>
        </p:nvSpPr>
        <p:spPr>
          <a:xfrm>
            <a:off x="331020" y="6493680"/>
            <a:ext cx="411516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900" b="1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 il contributo di </a:t>
            </a:r>
            <a:endParaRPr lang="it-IT" sz="9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34CCE006-EF12-4E66-B610-44045C69BE8F}"/>
              </a:ext>
            </a:extLst>
          </p:cNvPr>
          <p:cNvSpPr/>
          <p:nvPr userDrawn="1"/>
        </p:nvSpPr>
        <p:spPr>
          <a:xfrm>
            <a:off x="4847760" y="6635880"/>
            <a:ext cx="4176720" cy="100080"/>
          </a:xfrm>
          <a:prstGeom prst="rect">
            <a:avLst/>
          </a:prstGeom>
          <a:solidFill>
            <a:srgbClr val="58A7A4"/>
          </a:solidFill>
          <a:ln>
            <a:solidFill>
              <a:srgbClr val="58A7A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5AAEE01-F067-47C2-B803-4498DAB2019D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90760" y="6225480"/>
            <a:ext cx="993240" cy="393120"/>
          </a:xfrm>
          <a:prstGeom prst="rect">
            <a:avLst/>
          </a:prstGeom>
          <a:ln>
            <a:noFill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BDCD85E-9900-4979-AECA-ADB47D0A164B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9880" y="6225120"/>
            <a:ext cx="618120" cy="393480"/>
          </a:xfrm>
          <a:prstGeom prst="rect">
            <a:avLst/>
          </a:prstGeom>
          <a:ln>
            <a:noFill/>
          </a:ln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29ED19D-8A56-4F33-BF5D-43EDECC9B1DA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54440" y="6225480"/>
            <a:ext cx="709560" cy="393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0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8A7A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0E483-A309-4BCD-BCA3-FF5681E90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8AB03-74C6-4D51-A5DE-DFD8AC48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3602038"/>
            <a:ext cx="4077072" cy="1411138"/>
          </a:xfrm>
        </p:spPr>
        <p:txBody>
          <a:bodyPr>
            <a:normAutofit/>
          </a:bodyPr>
          <a:lstStyle/>
          <a:p>
            <a:r>
              <a:rPr lang="it-IT" sz="2800" dirty="0"/>
              <a:t>Brusa Guido</a:t>
            </a:r>
          </a:p>
          <a:p>
            <a:r>
              <a:rPr lang="it-IT" sz="2800" dirty="0"/>
              <a:t>Monitoraggio floristico-vegetazionale sui boschi</a:t>
            </a:r>
          </a:p>
        </p:txBody>
      </p:sp>
    </p:spTree>
    <p:extLst>
      <p:ext uri="{BB962C8B-B14F-4D97-AF65-F5344CB8AC3E}">
        <p14:creationId xmlns:p14="http://schemas.microsoft.com/office/powerpoint/2010/main" val="208299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rilievi fitosociologici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copertura di specie tipiche di alberi e arbusti (tra gli anni di monitoraggio):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6853BB8-83EF-4CCF-B69A-E5FF645319D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567" y="2484020"/>
            <a:ext cx="3703440" cy="3113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F437B73F-2FBA-48E8-BE38-354026C053A0}"/>
              </a:ext>
            </a:extLst>
          </p:cNvPr>
          <p:cNvSpPr txBox="1">
            <a:spLocks/>
          </p:cNvSpPr>
          <p:nvPr/>
        </p:nvSpPr>
        <p:spPr bwMode="auto">
          <a:xfrm>
            <a:off x="608119" y="5415199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2017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(51%)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1B053D8B-AAA3-4F86-A1B1-37554D18EEF4}"/>
              </a:ext>
            </a:extLst>
          </p:cNvPr>
          <p:cNvSpPr txBox="1">
            <a:spLocks/>
          </p:cNvSpPr>
          <p:nvPr/>
        </p:nvSpPr>
        <p:spPr bwMode="auto">
          <a:xfrm>
            <a:off x="1400207" y="5415199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2018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(45%)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F8EEAF84-3B8A-48E4-A9DE-49E509FC2251}"/>
              </a:ext>
            </a:extLst>
          </p:cNvPr>
          <p:cNvSpPr txBox="1">
            <a:spLocks/>
          </p:cNvSpPr>
          <p:nvPr/>
        </p:nvSpPr>
        <p:spPr bwMode="auto">
          <a:xfrm>
            <a:off x="2120287" y="5400115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2019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(73%)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0754DAF8-B715-4413-9D51-4BE669F5B9C4}"/>
              </a:ext>
            </a:extLst>
          </p:cNvPr>
          <p:cNvSpPr txBox="1">
            <a:spLocks/>
          </p:cNvSpPr>
          <p:nvPr/>
        </p:nvSpPr>
        <p:spPr bwMode="auto">
          <a:xfrm>
            <a:off x="2870168" y="5406073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2020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(72%)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28EA15DC-3850-4D9E-B3FB-FDD78619DC06}"/>
              </a:ext>
            </a:extLst>
          </p:cNvPr>
          <p:cNvSpPr txBox="1">
            <a:spLocks/>
          </p:cNvSpPr>
          <p:nvPr/>
        </p:nvSpPr>
        <p:spPr bwMode="auto">
          <a:xfrm>
            <a:off x="3629240" y="5439772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Pinus </a:t>
            </a:r>
            <a:r>
              <a:rPr lang="en-GB" sz="1400" b="0" dirty="0" err="1"/>
              <a:t>strobus</a:t>
            </a:r>
            <a:endParaRPr lang="en-GB" sz="1400" b="0" dirty="0"/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(&gt; ante-operam)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9C9B49FA-B7A4-4EC5-96EC-1BAE1C17EC1B}"/>
              </a:ext>
            </a:extLst>
          </p:cNvPr>
          <p:cNvSpPr txBox="1">
            <a:spLocks/>
          </p:cNvSpPr>
          <p:nvPr/>
        </p:nvSpPr>
        <p:spPr bwMode="auto">
          <a:xfrm>
            <a:off x="5982048" y="5408689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Populus x canadensis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(&gt; ante-operam)</a:t>
            </a:r>
          </a:p>
        </p:txBody>
      </p:sp>
      <p:pic>
        <p:nvPicPr>
          <p:cNvPr id="29" name="Immagine 28" descr="Immagine che contiene albero, pianta, conifera, verde&#10;&#10;Descrizione generata automaticamente">
            <a:extLst>
              <a:ext uri="{FF2B5EF4-FFF2-40B4-BE49-F238E27FC236}">
                <a16:creationId xmlns:a16="http://schemas.microsoft.com/office/drawing/2014/main" id="{D24C3056-C755-459A-B579-A8590E69C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521896"/>
            <a:ext cx="2160000" cy="2880000"/>
          </a:xfrm>
          <a:prstGeom prst="rect">
            <a:avLst/>
          </a:prstGeom>
        </p:spPr>
      </p:pic>
      <p:pic>
        <p:nvPicPr>
          <p:cNvPr id="30" name="Immagine 29" descr="Immagine che contiene albero, esterni, erba, cielo&#10;&#10;Descrizione generata automaticamente">
            <a:extLst>
              <a:ext uri="{FF2B5EF4-FFF2-40B4-BE49-F238E27FC236}">
                <a16:creationId xmlns:a16="http://schemas.microsoft.com/office/drawing/2014/main" id="{BDA0A8ED-E047-43D7-9C73-A4E810DC6C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859" y="2523298"/>
            <a:ext cx="2160000" cy="28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rilievi fitosociologici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copertura di specie tipiche erbacee (tra gli anni di monitoraggio):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D7D80B3-467C-4954-91B7-5734EADAD83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87" y="2372172"/>
            <a:ext cx="3538736" cy="331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78B7127-2C05-4965-AE84-A6F60A614E75}"/>
              </a:ext>
            </a:extLst>
          </p:cNvPr>
          <p:cNvSpPr txBox="1">
            <a:spLocks/>
          </p:cNvSpPr>
          <p:nvPr/>
        </p:nvSpPr>
        <p:spPr bwMode="auto">
          <a:xfrm>
            <a:off x="750952" y="5452598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2017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(45%)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15C7F9A7-3E37-4461-8E40-3E68BD1C3C5A}"/>
              </a:ext>
            </a:extLst>
          </p:cNvPr>
          <p:cNvSpPr txBox="1">
            <a:spLocks/>
          </p:cNvSpPr>
          <p:nvPr/>
        </p:nvSpPr>
        <p:spPr bwMode="auto">
          <a:xfrm>
            <a:off x="1543040" y="5452598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2018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(40%)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A23F7E4-9ED5-4973-9345-2B2C54AD28FE}"/>
              </a:ext>
            </a:extLst>
          </p:cNvPr>
          <p:cNvSpPr txBox="1">
            <a:spLocks/>
          </p:cNvSpPr>
          <p:nvPr/>
        </p:nvSpPr>
        <p:spPr bwMode="auto">
          <a:xfrm>
            <a:off x="2263120" y="5437514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2019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(34%)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E51CF8EB-7B68-425A-8569-316802AA2FBF}"/>
              </a:ext>
            </a:extLst>
          </p:cNvPr>
          <p:cNvSpPr txBox="1">
            <a:spLocks/>
          </p:cNvSpPr>
          <p:nvPr/>
        </p:nvSpPr>
        <p:spPr bwMode="auto">
          <a:xfrm>
            <a:off x="3013001" y="5443472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2020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(34%)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4ED38CF0-EAD8-48E1-B9C2-FDDC04BB89B8}"/>
              </a:ext>
            </a:extLst>
          </p:cNvPr>
          <p:cNvSpPr txBox="1">
            <a:spLocks/>
          </p:cNvSpPr>
          <p:nvPr/>
        </p:nvSpPr>
        <p:spPr bwMode="auto">
          <a:xfrm>
            <a:off x="3772073" y="5477171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Stellaria media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</a:t>
            </a:r>
            <a:r>
              <a:rPr lang="en-GB" sz="1400" b="0" dirty="0" err="1"/>
              <a:t>autoctona</a:t>
            </a:r>
            <a:r>
              <a:rPr lang="en-GB" sz="1400" b="0" dirty="0"/>
              <a:t>)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C56F4C79-C961-463A-9DCE-62A8E6690E84}"/>
              </a:ext>
            </a:extLst>
          </p:cNvPr>
          <p:cNvSpPr txBox="1">
            <a:spLocks/>
          </p:cNvSpPr>
          <p:nvPr/>
        </p:nvSpPr>
        <p:spPr bwMode="auto">
          <a:xfrm>
            <a:off x="6124881" y="5446088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Phytolacca americana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</a:t>
            </a:r>
            <a:r>
              <a:rPr lang="en-GB" sz="1400" b="0" dirty="0" err="1"/>
              <a:t>esotica</a:t>
            </a:r>
            <a:r>
              <a:rPr lang="en-GB" sz="1400" b="0" dirty="0"/>
              <a:t>)</a:t>
            </a:r>
          </a:p>
        </p:txBody>
      </p:sp>
      <p:pic>
        <p:nvPicPr>
          <p:cNvPr id="20" name="Immagine 19" descr="Immagine che contiene esterni, pianta, verde, albero&#10;&#10;Descrizione generata automaticamente">
            <a:extLst>
              <a:ext uri="{FF2B5EF4-FFF2-40B4-BE49-F238E27FC236}">
                <a16:creationId xmlns:a16="http://schemas.microsoft.com/office/drawing/2014/main" id="{AFB39ED5-506E-464B-8A32-48D7FD39F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68016" y="2844672"/>
            <a:ext cx="2880000" cy="2160000"/>
          </a:xfrm>
          <a:prstGeom prst="rect">
            <a:avLst/>
          </a:prstGeom>
        </p:spPr>
      </p:pic>
      <p:pic>
        <p:nvPicPr>
          <p:cNvPr id="21" name="Immagine 20" descr="Immagine che contiene pianta, esterni, verde, foglia&#10;&#10;Descrizione generata automaticamente">
            <a:extLst>
              <a:ext uri="{FF2B5EF4-FFF2-40B4-BE49-F238E27FC236}">
                <a16:creationId xmlns:a16="http://schemas.microsoft.com/office/drawing/2014/main" id="{1B98DEDF-B5C0-490B-8AB5-B44D69F2EF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28224" y="2844671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4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rilievi fitosociologici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percentuale di flora esotica (tra tipo di bosco x area studio):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467EF28-018F-4458-9360-0EEEAAA838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74" y="2391917"/>
            <a:ext cx="3828146" cy="3041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9F261AC3-9453-4B0E-8792-54CCBD711747}"/>
              </a:ext>
            </a:extLst>
          </p:cNvPr>
          <p:cNvSpPr txBox="1">
            <a:spLocks/>
          </p:cNvSpPr>
          <p:nvPr/>
        </p:nvSpPr>
        <p:spPr bwMode="auto">
          <a:xfrm>
            <a:off x="858487" y="5616367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Bernate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(21%)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5E1DFE34-7DC7-4E45-9452-706F232431C0}"/>
              </a:ext>
            </a:extLst>
          </p:cNvPr>
          <p:cNvSpPr txBox="1">
            <a:spLocks/>
          </p:cNvSpPr>
          <p:nvPr/>
        </p:nvSpPr>
        <p:spPr bwMode="auto">
          <a:xfrm>
            <a:off x="1553295" y="5621095"/>
            <a:ext cx="932889" cy="6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I Geraci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(3%)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B5C91C65-4F69-4866-AF39-DB07010411CF}"/>
              </a:ext>
            </a:extLst>
          </p:cNvPr>
          <p:cNvSpPr txBox="1">
            <a:spLocks/>
          </p:cNvSpPr>
          <p:nvPr/>
        </p:nvSpPr>
        <p:spPr bwMode="auto">
          <a:xfrm>
            <a:off x="2309607" y="5616367"/>
            <a:ext cx="9328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Bernate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(22%)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AB209ED6-84AA-44E0-83A7-6A4C9AFE73FB}"/>
              </a:ext>
            </a:extLst>
          </p:cNvPr>
          <p:cNvSpPr txBox="1">
            <a:spLocks/>
          </p:cNvSpPr>
          <p:nvPr/>
        </p:nvSpPr>
        <p:spPr bwMode="auto">
          <a:xfrm>
            <a:off x="3095447" y="5614186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I Geraci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(32%)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2E7BFA27-CCB2-4B1A-BA43-7C49D56A7926}"/>
              </a:ext>
            </a:extLst>
          </p:cNvPr>
          <p:cNvSpPr txBox="1">
            <a:spLocks/>
          </p:cNvSpPr>
          <p:nvPr/>
        </p:nvSpPr>
        <p:spPr bwMode="auto">
          <a:xfrm>
            <a:off x="3973822" y="5306564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Artemisia </a:t>
            </a:r>
            <a:r>
              <a:rPr lang="en-GB" sz="1400" b="0" dirty="0" err="1"/>
              <a:t>verlotiorum</a:t>
            </a:r>
            <a:endParaRPr lang="en-GB" sz="1400" b="0" dirty="0"/>
          </a:p>
          <a:p>
            <a:pPr marL="0" indent="0" algn="ctr">
              <a:buFont typeface="Arial" charset="0"/>
              <a:buNone/>
            </a:pPr>
            <a:endParaRPr lang="en-GB" sz="1400" b="0" dirty="0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E8E06D85-48DB-4B88-9765-A9495ABA2B85}"/>
              </a:ext>
            </a:extLst>
          </p:cNvPr>
          <p:cNvSpPr txBox="1">
            <a:spLocks/>
          </p:cNvSpPr>
          <p:nvPr/>
        </p:nvSpPr>
        <p:spPr bwMode="auto">
          <a:xfrm>
            <a:off x="6212532" y="5335905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Lonicera japonica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741D47-0AA1-4BE5-AD84-0BE57818503C}"/>
              </a:ext>
            </a:extLst>
          </p:cNvPr>
          <p:cNvSpPr txBox="1">
            <a:spLocks/>
          </p:cNvSpPr>
          <p:nvPr/>
        </p:nvSpPr>
        <p:spPr bwMode="auto">
          <a:xfrm>
            <a:off x="844873" y="5244352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Boschi</a:t>
            </a:r>
            <a:endParaRPr lang="en-GB" sz="1400" b="0" dirty="0"/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B15519D3-A9D1-4674-92D4-F19D7731959D}"/>
              </a:ext>
            </a:extLst>
          </p:cNvPr>
          <p:cNvSpPr txBox="1">
            <a:spLocks/>
          </p:cNvSpPr>
          <p:nvPr/>
        </p:nvSpPr>
        <p:spPr bwMode="auto">
          <a:xfrm>
            <a:off x="2304901" y="5254013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Piantagioni</a:t>
            </a:r>
            <a:endParaRPr lang="en-GB" sz="1400" b="0" dirty="0"/>
          </a:p>
        </p:txBody>
      </p:sp>
      <p:pic>
        <p:nvPicPr>
          <p:cNvPr id="31" name="Immagine 30" descr="Immagine che contiene erba, esterni, pianta&#10;&#10;Descrizione generata automaticamente">
            <a:extLst>
              <a:ext uri="{FF2B5EF4-FFF2-40B4-BE49-F238E27FC236}">
                <a16:creationId xmlns:a16="http://schemas.microsoft.com/office/drawing/2014/main" id="{962BA767-E2A3-4C35-A985-F2A44686E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167" y="2463907"/>
            <a:ext cx="2160000" cy="2790106"/>
          </a:xfrm>
          <a:prstGeom prst="rect">
            <a:avLst/>
          </a:prstGeom>
        </p:spPr>
      </p:pic>
      <p:pic>
        <p:nvPicPr>
          <p:cNvPr id="32" name="Immagine 31" descr="Immagine che contiene albero, esterni, pianta, fiore&#10;&#10;Descrizione generata automaticamente">
            <a:extLst>
              <a:ext uri="{FF2B5EF4-FFF2-40B4-BE49-F238E27FC236}">
                <a16:creationId xmlns:a16="http://schemas.microsoft.com/office/drawing/2014/main" id="{3918ECEF-12EB-424B-BABD-56CAAD249C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434004"/>
            <a:ext cx="2160000" cy="28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4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rilievi fitosociologici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percentuale di flora nitrofila (tra tipo di bosco x area studio):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850D69C-957F-4649-BDE6-F3FB11E6714F}"/>
              </a:ext>
            </a:extLst>
          </p:cNvPr>
          <p:cNvSpPr txBox="1">
            <a:spLocks/>
          </p:cNvSpPr>
          <p:nvPr/>
        </p:nvSpPr>
        <p:spPr bwMode="auto">
          <a:xfrm>
            <a:off x="3900584" y="5304374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Lamium purpureum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</a:t>
            </a:r>
            <a:r>
              <a:rPr lang="en-GB" sz="1400" b="0" dirty="0" err="1"/>
              <a:t>autoctona</a:t>
            </a:r>
            <a:r>
              <a:rPr lang="en-GB" sz="1400" b="0" dirty="0"/>
              <a:t>)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A7666A33-B890-4C0D-9ECF-737555DCC6B0}"/>
              </a:ext>
            </a:extLst>
          </p:cNvPr>
          <p:cNvSpPr txBox="1">
            <a:spLocks/>
          </p:cNvSpPr>
          <p:nvPr/>
        </p:nvSpPr>
        <p:spPr bwMode="auto">
          <a:xfrm>
            <a:off x="6291706" y="5286369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Taraxacum officinale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</a:t>
            </a:r>
            <a:r>
              <a:rPr lang="en-GB" sz="1400" b="0" dirty="0" err="1"/>
              <a:t>autoctona</a:t>
            </a:r>
            <a:r>
              <a:rPr lang="en-GB" sz="1400" b="0" dirty="0"/>
              <a:t>)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FE4E121-1121-4060-9666-2146DAAA0B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208" y="2326760"/>
            <a:ext cx="3600400" cy="3099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C625347E-61F0-4200-BE56-0546C1A26C3B}"/>
              </a:ext>
            </a:extLst>
          </p:cNvPr>
          <p:cNvSpPr txBox="1">
            <a:spLocks/>
          </p:cNvSpPr>
          <p:nvPr/>
        </p:nvSpPr>
        <p:spPr bwMode="auto">
          <a:xfrm>
            <a:off x="922609" y="5654917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Bernate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(56%)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86E8CE5-C2BC-40EE-99BC-596167B041C5}"/>
              </a:ext>
            </a:extLst>
          </p:cNvPr>
          <p:cNvSpPr txBox="1">
            <a:spLocks/>
          </p:cNvSpPr>
          <p:nvPr/>
        </p:nvSpPr>
        <p:spPr bwMode="auto">
          <a:xfrm>
            <a:off x="1617417" y="5659645"/>
            <a:ext cx="932889" cy="6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I Geraci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(23%)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516ECC62-4370-48EB-928D-8BF803806CC2}"/>
              </a:ext>
            </a:extLst>
          </p:cNvPr>
          <p:cNvSpPr txBox="1">
            <a:spLocks/>
          </p:cNvSpPr>
          <p:nvPr/>
        </p:nvSpPr>
        <p:spPr bwMode="auto">
          <a:xfrm>
            <a:off x="2373729" y="5654917"/>
            <a:ext cx="9328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Bernate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(39%)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050C9F48-B205-4931-AE10-44120D8EEBF4}"/>
              </a:ext>
            </a:extLst>
          </p:cNvPr>
          <p:cNvSpPr txBox="1">
            <a:spLocks/>
          </p:cNvSpPr>
          <p:nvPr/>
        </p:nvSpPr>
        <p:spPr bwMode="auto">
          <a:xfrm>
            <a:off x="3159569" y="5652736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I Geraci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(34%)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F84AFAAB-8414-4752-B4E7-44D85066A8A9}"/>
              </a:ext>
            </a:extLst>
          </p:cNvPr>
          <p:cNvSpPr txBox="1">
            <a:spLocks/>
          </p:cNvSpPr>
          <p:nvPr/>
        </p:nvSpPr>
        <p:spPr bwMode="auto">
          <a:xfrm>
            <a:off x="908995" y="5282902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Boschi</a:t>
            </a:r>
            <a:endParaRPr lang="en-GB" sz="1400" b="0" dirty="0"/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74901C9D-20F4-4455-85A2-809ABC51F244}"/>
              </a:ext>
            </a:extLst>
          </p:cNvPr>
          <p:cNvSpPr txBox="1">
            <a:spLocks/>
          </p:cNvSpPr>
          <p:nvPr/>
        </p:nvSpPr>
        <p:spPr bwMode="auto">
          <a:xfrm>
            <a:off x="2369023" y="5292563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Piantagioni</a:t>
            </a:r>
            <a:endParaRPr lang="en-GB" sz="1400" b="0" dirty="0"/>
          </a:p>
        </p:txBody>
      </p:sp>
      <p:pic>
        <p:nvPicPr>
          <p:cNvPr id="35" name="Immagine 34" descr="Immagine che contiene esterni, pianta, verde, orchidea&#10;&#10;Descrizione generata automaticamente">
            <a:extLst>
              <a:ext uri="{FF2B5EF4-FFF2-40B4-BE49-F238E27FC236}">
                <a16:creationId xmlns:a16="http://schemas.microsoft.com/office/drawing/2014/main" id="{C8705423-7D6F-4F87-A854-79E37A7F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396927"/>
            <a:ext cx="2160000" cy="2889929"/>
          </a:xfrm>
          <a:prstGeom prst="rect">
            <a:avLst/>
          </a:prstGeom>
        </p:spPr>
      </p:pic>
      <p:pic>
        <p:nvPicPr>
          <p:cNvPr id="36" name="Immagine 35" descr="Immagine che contiene pianta, fiore, esterni&#10;&#10;Descrizione generata automaticamente">
            <a:extLst>
              <a:ext uri="{FF2B5EF4-FFF2-40B4-BE49-F238E27FC236}">
                <a16:creationId xmlns:a16="http://schemas.microsoft.com/office/drawing/2014/main" id="{010E9121-76D2-486F-84DF-F89E5BFDB0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564" y="2379043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4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parametri forestali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copertura della canopea (tra area studio x anno):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9CEE77D-5F1C-4366-9A8B-010C52EA84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3" y="2291831"/>
            <a:ext cx="3416593" cy="3250710"/>
          </a:xfrm>
          <a:prstGeom prst="rect">
            <a:avLst/>
          </a:prstGeom>
        </p:spPr>
      </p:pic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DA86D2F4-992D-4C41-AEFB-914B88ABB925}"/>
              </a:ext>
            </a:extLst>
          </p:cNvPr>
          <p:cNvSpPr txBox="1">
            <a:spLocks/>
          </p:cNvSpPr>
          <p:nvPr/>
        </p:nvSpPr>
        <p:spPr bwMode="auto">
          <a:xfrm>
            <a:off x="3798477" y="5338934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alberi</a:t>
            </a:r>
            <a:r>
              <a:rPr lang="en-GB" sz="1400" b="0" dirty="0"/>
              <a:t> </a:t>
            </a:r>
            <a:r>
              <a:rPr lang="en-GB" sz="1400" b="0" dirty="0" err="1"/>
              <a:t>sradicati</a:t>
            </a:r>
            <a:r>
              <a:rPr lang="en-GB" sz="1400" b="0" dirty="0"/>
              <a:t> dopo una </a:t>
            </a:r>
            <a:r>
              <a:rPr lang="en-GB" sz="1400" b="0" dirty="0" err="1"/>
              <a:t>bufera</a:t>
            </a:r>
            <a:endParaRPr lang="en-GB" sz="1400" b="0" dirty="0"/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6B26BBB7-A40C-4038-ABB5-A6FC7ED912B3}"/>
              </a:ext>
            </a:extLst>
          </p:cNvPr>
          <p:cNvSpPr txBox="1">
            <a:spLocks/>
          </p:cNvSpPr>
          <p:nvPr/>
        </p:nvSpPr>
        <p:spPr bwMode="auto">
          <a:xfrm>
            <a:off x="6152507" y="5317063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 err="1"/>
              <a:t>nuovi</a:t>
            </a:r>
            <a:r>
              <a:rPr lang="en-GB" sz="1400" b="0" dirty="0"/>
              <a:t> </a:t>
            </a:r>
            <a:r>
              <a:rPr lang="en-GB" sz="1400" b="0" dirty="0" err="1"/>
              <a:t>impianti</a:t>
            </a:r>
            <a:r>
              <a:rPr lang="en-GB" sz="1400" b="0" dirty="0"/>
              <a:t> (</a:t>
            </a:r>
            <a:r>
              <a:rPr lang="en-GB" sz="1400" b="0" dirty="0" err="1"/>
              <a:t>91E0</a:t>
            </a:r>
            <a:r>
              <a:rPr lang="en-GB" sz="1400" b="0" dirty="0"/>
              <a:t>)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1FEDC364-B9A4-4F1A-BE39-4AC79CDB701B}"/>
              </a:ext>
            </a:extLst>
          </p:cNvPr>
          <p:cNvSpPr txBox="1">
            <a:spLocks/>
          </p:cNvSpPr>
          <p:nvPr/>
        </p:nvSpPr>
        <p:spPr bwMode="auto">
          <a:xfrm>
            <a:off x="885411" y="5690220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2017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(60%)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482E572C-1014-48EF-B014-420986914A0E}"/>
              </a:ext>
            </a:extLst>
          </p:cNvPr>
          <p:cNvSpPr txBox="1">
            <a:spLocks/>
          </p:cNvSpPr>
          <p:nvPr/>
        </p:nvSpPr>
        <p:spPr bwMode="auto">
          <a:xfrm>
            <a:off x="1580219" y="5694948"/>
            <a:ext cx="932889" cy="6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2020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(46%)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74E57FA-3FA3-4930-98A1-00D4554A1C26}"/>
              </a:ext>
            </a:extLst>
          </p:cNvPr>
          <p:cNvSpPr txBox="1">
            <a:spLocks/>
          </p:cNvSpPr>
          <p:nvPr/>
        </p:nvSpPr>
        <p:spPr bwMode="auto">
          <a:xfrm>
            <a:off x="2336531" y="5690220"/>
            <a:ext cx="9328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2017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(45%)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B7E1E1A4-457F-4D2C-BAF6-DE0779262062}"/>
              </a:ext>
            </a:extLst>
          </p:cNvPr>
          <p:cNvSpPr txBox="1">
            <a:spLocks/>
          </p:cNvSpPr>
          <p:nvPr/>
        </p:nvSpPr>
        <p:spPr bwMode="auto">
          <a:xfrm>
            <a:off x="3122371" y="5688039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2020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(30%)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B8B406E1-5749-46BE-843C-991DBFC51E7D}"/>
              </a:ext>
            </a:extLst>
          </p:cNvPr>
          <p:cNvSpPr txBox="1">
            <a:spLocks/>
          </p:cNvSpPr>
          <p:nvPr/>
        </p:nvSpPr>
        <p:spPr bwMode="auto">
          <a:xfrm>
            <a:off x="871797" y="5318205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Bernate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5D426593-0D36-451B-AA5A-E08E8F2F9F1D}"/>
              </a:ext>
            </a:extLst>
          </p:cNvPr>
          <p:cNvSpPr txBox="1">
            <a:spLocks/>
          </p:cNvSpPr>
          <p:nvPr/>
        </p:nvSpPr>
        <p:spPr bwMode="auto">
          <a:xfrm>
            <a:off x="2331825" y="5327866"/>
            <a:ext cx="1476643" cy="37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I Geraci</a:t>
            </a:r>
          </a:p>
        </p:txBody>
      </p:sp>
      <p:pic>
        <p:nvPicPr>
          <p:cNvPr id="31" name="Immagine 30" descr="Immagine che contiene albero, pianta&#10;&#10;Descrizione generata automaticamente">
            <a:extLst>
              <a:ext uri="{FF2B5EF4-FFF2-40B4-BE49-F238E27FC236}">
                <a16:creationId xmlns:a16="http://schemas.microsoft.com/office/drawing/2014/main" id="{7E1E50FB-3C36-4F31-9BD8-3204F4875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48450" y="2710619"/>
            <a:ext cx="2880000" cy="2160000"/>
          </a:xfrm>
          <a:prstGeom prst="rect">
            <a:avLst/>
          </a:prstGeom>
        </p:spPr>
      </p:pic>
      <p:pic>
        <p:nvPicPr>
          <p:cNvPr id="32" name="Immagine 31" descr="Immagine che contiene albero, esterni, pianta, verde&#10;&#10;Descrizione generata automaticamente">
            <a:extLst>
              <a:ext uri="{FF2B5EF4-FFF2-40B4-BE49-F238E27FC236}">
                <a16:creationId xmlns:a16="http://schemas.microsoft.com/office/drawing/2014/main" id="{85A1769C-89A6-456F-BE53-BC2E694A14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5976" y="2717749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habitat e </a:t>
            </a:r>
            <a:r>
              <a:rPr lang="en-GB" sz="2400" dirty="0" err="1"/>
              <a:t>metriche</a:t>
            </a:r>
            <a:r>
              <a:rPr lang="en-GB" sz="2400" dirty="0"/>
              <a:t> di </a:t>
            </a:r>
            <a:r>
              <a:rPr lang="en-GB" sz="2400" dirty="0" err="1"/>
              <a:t>paesaggio</a:t>
            </a:r>
            <a:r>
              <a:rPr lang="en-GB" sz="2400" dirty="0"/>
              <a:t>:</a:t>
            </a:r>
          </a:p>
          <a:p>
            <a:pPr marL="628650" indent="-628650">
              <a:buNone/>
            </a:pPr>
            <a:r>
              <a:rPr lang="en-GB" sz="2400" dirty="0"/>
              <a:t>	</a:t>
            </a:r>
            <a:r>
              <a:rPr lang="it-IT" sz="2000" dirty="0"/>
              <a:t>sono simili tra le due aree di studio (es. la copertura forestale è generalmente aumentata in entrambe), anche se a I Geraci si riscontrano valori migliori degli indicatori rispetto a Bernate</a:t>
            </a:r>
          </a:p>
          <a:p>
            <a:pPr marL="628650" indent="-628650">
              <a:buNone/>
            </a:pPr>
            <a:endParaRPr lang="en-GB" sz="1800" dirty="0"/>
          </a:p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presenza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composizione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floristica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parametri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forestali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3200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habitat e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metriche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paesaggio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628650" indent="-628650">
              <a:buNone/>
            </a:pPr>
            <a:r>
              <a:rPr lang="en-GB" sz="2400" dirty="0"/>
              <a:t>	</a:t>
            </a:r>
            <a:endParaRPr lang="en-GB" sz="1800" dirty="0"/>
          </a:p>
          <a:p>
            <a:r>
              <a:rPr lang="en-US" sz="2400" dirty="0" err="1"/>
              <a:t>presenza</a:t>
            </a:r>
            <a:r>
              <a:rPr lang="en-US" sz="2400" dirty="0"/>
              <a:t> e </a:t>
            </a:r>
            <a:r>
              <a:rPr lang="en-US" sz="2400" dirty="0" err="1"/>
              <a:t>composizione</a:t>
            </a:r>
            <a:r>
              <a:rPr lang="en-US" sz="2400" dirty="0"/>
              <a:t> </a:t>
            </a:r>
            <a:r>
              <a:rPr lang="en-US" sz="2400" dirty="0" err="1"/>
              <a:t>floristica</a:t>
            </a:r>
            <a:r>
              <a:rPr lang="en-US" sz="2400" dirty="0"/>
              <a:t>:</a:t>
            </a:r>
          </a:p>
          <a:p>
            <a:pPr lvl="1"/>
            <a:r>
              <a:rPr lang="it-IT" sz="1600" dirty="0"/>
              <a:t>la flora esotica è più consistente a I Geraci, tuttavia i lavori non hanno aumentato la loro presenza in entrambe le aree di studio</a:t>
            </a:r>
          </a:p>
          <a:p>
            <a:pPr lvl="1"/>
            <a:r>
              <a:rPr lang="it-IT" sz="1600" dirty="0"/>
              <a:t>i risultati sono prevalentemente in accordo con le intenzioni progettuali (es. aumento di alberi e arbusti tipici degli habitat), mentre pochi risultati sono apparentemente in disaccordo (es. aumento di specie nitrofile)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parametri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forestali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8450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habitat e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metriche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paesaggio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628650" indent="-628650">
              <a:buNone/>
            </a:pPr>
            <a:r>
              <a:rPr lang="en-GB" sz="2400" dirty="0"/>
              <a:t>	</a:t>
            </a:r>
            <a:endParaRPr lang="en-GB" sz="1800" dirty="0"/>
          </a:p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presenza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composizione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floristica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2400" dirty="0" err="1"/>
              <a:t>parametri</a:t>
            </a:r>
            <a:r>
              <a:rPr lang="en-GB" sz="2400" dirty="0"/>
              <a:t> </a:t>
            </a:r>
            <a:r>
              <a:rPr lang="en-GB" sz="2400" dirty="0" err="1"/>
              <a:t>forestali</a:t>
            </a:r>
            <a:r>
              <a:rPr lang="en-GB" sz="2400" dirty="0"/>
              <a:t>:</a:t>
            </a:r>
          </a:p>
          <a:p>
            <a:pPr marL="457200" lvl="1" indent="0">
              <a:buNone/>
            </a:pPr>
            <a:r>
              <a:rPr lang="it-IT" sz="2000" dirty="0"/>
              <a:t>i boschi de I Geraci sono in condizioni migliori di quelli di Bernate, anche a fine lavori; tuttavia, le piantagioni in entrambe le aree di studio sono abbastanza simili ai boschi di Bernate</a:t>
            </a:r>
            <a:endParaRPr lang="en-GB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660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2" y="1484784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... </a:t>
            </a:r>
            <a:r>
              <a:rPr lang="en-GB" sz="2400" dirty="0" err="1"/>
              <a:t>infine</a:t>
            </a:r>
            <a:r>
              <a:rPr lang="en-GB" sz="2400" dirty="0"/>
              <a:t>:</a:t>
            </a:r>
          </a:p>
          <a:p>
            <a:pPr marL="457200" lvl="1" indent="0">
              <a:buNone/>
            </a:pPr>
            <a:r>
              <a:rPr lang="it-IT" sz="2000" dirty="0"/>
              <a:t>è necessario un programma di monitoraggio con campagne a medio termine (ogni 4 anni) impostate su un lungo periodo (20 anni) per valutare l'evoluzione forestale in ciascuna area, come la composizione finale in specie arboree tipiche negli habitat forestali (</a:t>
            </a:r>
            <a:r>
              <a:rPr lang="it-IT" sz="2000" dirty="0" err="1"/>
              <a:t>91E0</a:t>
            </a:r>
            <a:r>
              <a:rPr lang="it-IT" sz="2000" dirty="0"/>
              <a:t> e </a:t>
            </a:r>
            <a:r>
              <a:rPr lang="it-IT" sz="2000" dirty="0" err="1"/>
              <a:t>91F0</a:t>
            </a:r>
            <a:r>
              <a:rPr lang="it-IT" sz="2000" dirty="0"/>
              <a:t>)</a:t>
            </a:r>
          </a:p>
        </p:txBody>
      </p:sp>
      <p:pic>
        <p:nvPicPr>
          <p:cNvPr id="6" name="Immagine 5" descr="Immagine che contiene erba, esterni, cielo, acqua&#10;&#10;Descrizione generata automaticamente">
            <a:extLst>
              <a:ext uri="{FF2B5EF4-FFF2-40B4-BE49-F238E27FC236}">
                <a16:creationId xmlns:a16="http://schemas.microsoft.com/office/drawing/2014/main" id="{92319909-DA57-456D-A989-6D17998B10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99" y="3068960"/>
            <a:ext cx="3987317" cy="29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6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Lo scopo principale è stato quello di verificare l'efficacia degli interventi di piantumazione e quindi del ripristino degli habitat forestali previsti nelle azioni </a:t>
            </a:r>
            <a:r>
              <a:rPr lang="it-IT" sz="2400" dirty="0" err="1"/>
              <a:t>C1</a:t>
            </a:r>
            <a:r>
              <a:rPr lang="it-IT" sz="2400" dirty="0"/>
              <a:t> e </a:t>
            </a:r>
            <a:r>
              <a:rPr lang="it-IT" sz="2400" dirty="0" err="1"/>
              <a:t>C5</a:t>
            </a:r>
            <a:r>
              <a:rPr lang="it-IT" sz="2400" dirty="0"/>
              <a:t>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E3875C-068F-4F58-89A5-DEA0F751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488" y="3212976"/>
            <a:ext cx="2160000" cy="2891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BF3FE13-3970-4430-9BE8-05B25487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2" y="3212976"/>
            <a:ext cx="2160000" cy="2891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B5139D-130B-4F16-963B-060D5B850EA8}"/>
              </a:ext>
            </a:extLst>
          </p:cNvPr>
          <p:cNvSpPr txBox="1"/>
          <p:nvPr/>
        </p:nvSpPr>
        <p:spPr>
          <a:xfrm>
            <a:off x="8028384" y="566124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</a:rPr>
              <a:t>91E0</a:t>
            </a:r>
            <a:r>
              <a:rPr lang="en-GB" sz="18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885C14-3DF7-409D-9270-683EAEC8AC2D}"/>
              </a:ext>
            </a:extLst>
          </p:cNvPr>
          <p:cNvSpPr txBox="1"/>
          <p:nvPr/>
        </p:nvSpPr>
        <p:spPr>
          <a:xfrm>
            <a:off x="1626222" y="565195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91F0</a:t>
            </a:r>
          </a:p>
        </p:txBody>
      </p:sp>
      <p:sp>
        <p:nvSpPr>
          <p:cNvPr id="10" name="Segnaposto contenuto 4">
            <a:extLst>
              <a:ext uri="{FF2B5EF4-FFF2-40B4-BE49-F238E27FC236}">
                <a16:creationId xmlns:a16="http://schemas.microsoft.com/office/drawing/2014/main" id="{C5CFA665-491C-42FA-9E16-F89FBECCCD95}"/>
              </a:ext>
            </a:extLst>
          </p:cNvPr>
          <p:cNvSpPr txBox="1">
            <a:spLocks/>
          </p:cNvSpPr>
          <p:nvPr/>
        </p:nvSpPr>
        <p:spPr>
          <a:xfrm>
            <a:off x="2615580" y="3284984"/>
            <a:ext cx="3907721" cy="22677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/>
              <a:t>91F0</a:t>
            </a:r>
            <a:r>
              <a:rPr lang="it-IT" sz="1600" dirty="0"/>
              <a:t>: Foreste miste riparie di grandi fiumi a Quercus </a:t>
            </a:r>
            <a:r>
              <a:rPr lang="it-IT" sz="1600" dirty="0" err="1"/>
              <a:t>robur</a:t>
            </a:r>
            <a:r>
              <a:rPr lang="it-IT" sz="1600" dirty="0"/>
              <a:t>, Ulmus </a:t>
            </a:r>
            <a:r>
              <a:rPr lang="it-IT" sz="1600" dirty="0" err="1"/>
              <a:t>laevis</a:t>
            </a:r>
            <a:r>
              <a:rPr lang="it-IT" sz="1600" dirty="0"/>
              <a:t> e Ulmus minor, Fraxinus </a:t>
            </a:r>
            <a:r>
              <a:rPr lang="it-IT" sz="1600" dirty="0" err="1"/>
              <a:t>excelsior</a:t>
            </a:r>
            <a:r>
              <a:rPr lang="it-IT" sz="1600" dirty="0"/>
              <a:t> o Fraxinus </a:t>
            </a:r>
            <a:r>
              <a:rPr lang="it-IT" sz="1600" dirty="0" err="1"/>
              <a:t>angustifolia</a:t>
            </a:r>
            <a:r>
              <a:rPr lang="it-IT" sz="1600" dirty="0"/>
              <a:t> (</a:t>
            </a:r>
            <a:r>
              <a:rPr lang="it-IT" sz="1600" dirty="0" err="1"/>
              <a:t>Ulmenion</a:t>
            </a:r>
            <a:r>
              <a:rPr lang="it-IT" sz="1600" dirty="0"/>
              <a:t> </a:t>
            </a:r>
            <a:r>
              <a:rPr lang="it-IT" sz="1600" dirty="0" err="1"/>
              <a:t>minoris</a:t>
            </a:r>
            <a:r>
              <a:rPr lang="it-IT" sz="1600" dirty="0"/>
              <a:t>)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 err="1"/>
              <a:t>91E0</a:t>
            </a:r>
            <a:r>
              <a:rPr lang="it-IT" sz="1600" dirty="0"/>
              <a:t>*: Foreste alluvionali di Alnus glutinosa e Fraxinus </a:t>
            </a:r>
            <a:r>
              <a:rPr lang="it-IT" sz="1600" dirty="0" err="1"/>
              <a:t>excelsior</a:t>
            </a:r>
            <a:r>
              <a:rPr lang="it-IT" sz="1600" dirty="0"/>
              <a:t> (Alno-Padion, Alnion </a:t>
            </a:r>
            <a:r>
              <a:rPr lang="it-IT" sz="1600" dirty="0" err="1"/>
              <a:t>incanae</a:t>
            </a:r>
            <a:r>
              <a:rPr lang="it-IT" sz="1600" dirty="0"/>
              <a:t>, Salicion </a:t>
            </a:r>
            <a:r>
              <a:rPr lang="it-IT" sz="1600" dirty="0" err="1"/>
              <a:t>albae</a:t>
            </a:r>
            <a:r>
              <a:rPr lang="it-I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38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rilevamento: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rilievo floristico lungo i transetti (10 in ogni area di studio)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rilievi fitosociologici in parcelle fisse (5 per ogni tipo di vegetazione)</a:t>
            </a:r>
          </a:p>
          <a:p>
            <a:r>
              <a:rPr lang="it-IT" sz="2400" dirty="0"/>
              <a:t>frequenza: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due volte l'anno (in tarda primavera e in tarda estate)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una volta all'anno (in tarda primavera-inizio estate)</a:t>
            </a:r>
          </a:p>
          <a:p>
            <a:r>
              <a:rPr lang="it-IT" sz="2400" dirty="0"/>
              <a:t>periodo:</a:t>
            </a:r>
          </a:p>
          <a:p>
            <a:pPr marL="457200" lvl="1" indent="0">
              <a:buNone/>
            </a:pPr>
            <a:r>
              <a:rPr lang="it-IT" sz="2000" dirty="0"/>
              <a:t>1 e 2. quattro anni (2017-2020), ovvero ante e post operam (prima e dopo la fine dei lavori)</a:t>
            </a:r>
          </a:p>
        </p:txBody>
      </p:sp>
    </p:spTree>
    <p:extLst>
      <p:ext uri="{BB962C8B-B14F-4D97-AF65-F5344CB8AC3E}">
        <p14:creationId xmlns:p14="http://schemas.microsoft.com/office/powerpoint/2010/main" val="3219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Area di studio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891"/>
            <a:ext cx="7886700" cy="4351338"/>
          </a:xfrm>
        </p:spPr>
        <p:txBody>
          <a:bodyPr>
            <a:normAutofit/>
          </a:bodyPr>
          <a:lstStyle/>
          <a:p>
            <a:r>
              <a:rPr lang="it-IT" sz="2000" dirty="0"/>
              <a:t>I Geraci (Motta Visconti)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1F0CC2-DB61-4EB8-92F2-CD899EE8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59" y="2060848"/>
            <a:ext cx="4193584" cy="41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Immagine che contiene albero, erba, esterni, pianta&#10;&#10;Descrizione generata automaticamente">
            <a:extLst>
              <a:ext uri="{FF2B5EF4-FFF2-40B4-BE49-F238E27FC236}">
                <a16:creationId xmlns:a16="http://schemas.microsoft.com/office/drawing/2014/main" id="{E8D93F62-B66E-491C-8887-66A5C24D69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572" y="3350747"/>
            <a:ext cx="2097333" cy="2808000"/>
          </a:xfrm>
          <a:prstGeom prst="rect">
            <a:avLst/>
          </a:prstGeom>
        </p:spPr>
      </p:pic>
      <p:pic>
        <p:nvPicPr>
          <p:cNvPr id="8" name="Immagine 7" descr="Immagine che contiene albero, esterni, erba, pianta&#10;&#10;Descrizione generata automaticamente">
            <a:extLst>
              <a:ext uri="{FF2B5EF4-FFF2-40B4-BE49-F238E27FC236}">
                <a16:creationId xmlns:a16="http://schemas.microsoft.com/office/drawing/2014/main" id="{66AE82AE-6969-41C5-9441-57C4D97560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705" y="3350747"/>
            <a:ext cx="2097333" cy="2808000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4865861-52DE-4032-9511-B566D2ADBE14}"/>
              </a:ext>
            </a:extLst>
          </p:cNvPr>
          <p:cNvSpPr txBox="1">
            <a:spLocks/>
          </p:cNvSpPr>
          <p:nvPr/>
        </p:nvSpPr>
        <p:spPr bwMode="auto">
          <a:xfrm>
            <a:off x="6360228" y="5853020"/>
            <a:ext cx="1804713" cy="3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dirty="0" err="1">
                <a:solidFill>
                  <a:schemeClr val="bg1"/>
                </a:solidFill>
                <a:latin typeface="+mn-lt"/>
              </a:rPr>
              <a:t>Gi1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F1D7DAB-F9FB-4A74-8FA8-AE8E5ADFF9BD}"/>
              </a:ext>
            </a:extLst>
          </p:cNvPr>
          <p:cNvSpPr txBox="1">
            <a:spLocks/>
          </p:cNvSpPr>
          <p:nvPr/>
        </p:nvSpPr>
        <p:spPr bwMode="auto">
          <a:xfrm>
            <a:off x="4283968" y="5860210"/>
            <a:ext cx="1804713" cy="3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dirty="0" err="1">
                <a:solidFill>
                  <a:srgbClr val="FF0000"/>
                </a:solidFill>
                <a:latin typeface="+mn-lt"/>
              </a:rPr>
              <a:t>G07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0F8229-1870-4332-9035-9B4895E5D35B}"/>
              </a:ext>
            </a:extLst>
          </p:cNvPr>
          <p:cNvSpPr txBox="1"/>
          <p:nvPr/>
        </p:nvSpPr>
        <p:spPr>
          <a:xfrm>
            <a:off x="4679541" y="2064679"/>
            <a:ext cx="433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10 transetti floristici (</a:t>
            </a:r>
            <a:r>
              <a:rPr lang="it-IT" sz="1400" dirty="0" err="1"/>
              <a:t>G01-G10</a:t>
            </a:r>
            <a:r>
              <a:rPr lang="it-IT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rilievi fitosociologici: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5 in boschi da ripristinare (</a:t>
            </a:r>
            <a:r>
              <a:rPr lang="it-IT" sz="1400" dirty="0" err="1"/>
              <a:t>Gb1-Gb5</a:t>
            </a:r>
            <a:r>
              <a:rPr lang="it-IT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5 in piantagioni da rinaturalizzare (</a:t>
            </a:r>
            <a:r>
              <a:rPr lang="it-IT" sz="1400" dirty="0" err="1"/>
              <a:t>Gi1-Gi5</a:t>
            </a:r>
            <a:r>
              <a:rPr lang="it-I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3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Area di studio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891"/>
            <a:ext cx="7886700" cy="4351338"/>
          </a:xfrm>
        </p:spPr>
        <p:txBody>
          <a:bodyPr>
            <a:normAutofit/>
          </a:bodyPr>
          <a:lstStyle/>
          <a:p>
            <a:r>
              <a:rPr lang="it-IT" sz="2000" dirty="0"/>
              <a:t>Bernate Ticino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0F8229-1870-4332-9035-9B4895E5D35B}"/>
              </a:ext>
            </a:extLst>
          </p:cNvPr>
          <p:cNvSpPr txBox="1"/>
          <p:nvPr/>
        </p:nvSpPr>
        <p:spPr>
          <a:xfrm>
            <a:off x="4679541" y="2064679"/>
            <a:ext cx="433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10 transetti floristici (</a:t>
            </a:r>
            <a:r>
              <a:rPr lang="it-IT" sz="1400" dirty="0" err="1"/>
              <a:t>B01-B10</a:t>
            </a:r>
            <a:r>
              <a:rPr lang="it-IT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rilievi fitosociologici: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5 in boschi da ripristinare (</a:t>
            </a:r>
            <a:r>
              <a:rPr lang="it-IT" sz="1400" dirty="0" err="1"/>
              <a:t>Bb1-Bb5</a:t>
            </a:r>
            <a:r>
              <a:rPr lang="it-IT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5 in piantagioni da rinaturalizzare (</a:t>
            </a:r>
            <a:r>
              <a:rPr lang="it-IT" sz="1400" dirty="0" err="1"/>
              <a:t>Bi1-Bi5</a:t>
            </a:r>
            <a:r>
              <a:rPr lang="it-IT" sz="1400" dirty="0"/>
              <a:t>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452F964-2682-45E1-A236-989E8099EB5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30" y="2230091"/>
            <a:ext cx="4473089" cy="280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magine 11" descr="Immagine che contiene albero, esterni, erba, pianta&#10;&#10;Descrizione generata automaticamente">
            <a:extLst>
              <a:ext uri="{FF2B5EF4-FFF2-40B4-BE49-F238E27FC236}">
                <a16:creationId xmlns:a16="http://schemas.microsoft.com/office/drawing/2014/main" id="{69101EA4-92A5-4168-9F82-C4DDB15D7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155" y="3350747"/>
            <a:ext cx="2097333" cy="2808000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E0265985-B52E-4F74-8B0D-269913566109}"/>
              </a:ext>
            </a:extLst>
          </p:cNvPr>
          <p:cNvSpPr txBox="1">
            <a:spLocks/>
          </p:cNvSpPr>
          <p:nvPr/>
        </p:nvSpPr>
        <p:spPr bwMode="auto">
          <a:xfrm>
            <a:off x="6360228" y="5853020"/>
            <a:ext cx="1804713" cy="3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dirty="0" err="1">
                <a:solidFill>
                  <a:schemeClr val="bg1"/>
                </a:solidFill>
                <a:latin typeface="+mn-lt"/>
              </a:rPr>
              <a:t>Bi5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magine 13" descr="Immagine che contiene albero, esterni, foresta, pianta&#10;&#10;Descrizione generata automaticamente">
            <a:extLst>
              <a:ext uri="{FF2B5EF4-FFF2-40B4-BE49-F238E27FC236}">
                <a16:creationId xmlns:a16="http://schemas.microsoft.com/office/drawing/2014/main" id="{53422DEB-C9AF-4378-9A5A-4359AA41FC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610" y="3350747"/>
            <a:ext cx="2097333" cy="2808000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50735C06-32D3-4283-893F-CE13FC6A28DD}"/>
              </a:ext>
            </a:extLst>
          </p:cNvPr>
          <p:cNvSpPr txBox="1">
            <a:spLocks/>
          </p:cNvSpPr>
          <p:nvPr/>
        </p:nvSpPr>
        <p:spPr bwMode="auto">
          <a:xfrm>
            <a:off x="4283968" y="5860210"/>
            <a:ext cx="1804713" cy="3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dirty="0" err="1">
                <a:solidFill>
                  <a:schemeClr val="bg1"/>
                </a:solidFill>
                <a:latin typeface="+mn-lt"/>
              </a:rPr>
              <a:t>B08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7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metriche di habitat e paesaggio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presenza e composizione in specie vegetali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parametri forestali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925F3C-B4FA-44B1-A91D-21F742CC4F0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061703"/>
            <a:ext cx="2880320" cy="1745629"/>
          </a:xfrm>
          <a:prstGeom prst="rect">
            <a:avLst/>
          </a:prstGeom>
        </p:spPr>
      </p:pic>
      <p:pic>
        <p:nvPicPr>
          <p:cNvPr id="7" name="Immagine 6" descr="Immagine che contiene albero, esterni, erba, cielo&#10;&#10;Descrizione generata automaticamente">
            <a:extLst>
              <a:ext uri="{FF2B5EF4-FFF2-40B4-BE49-F238E27FC236}">
                <a16:creationId xmlns:a16="http://schemas.microsoft.com/office/drawing/2014/main" id="{4E1D2B2E-F8A5-40F5-A898-58E00924B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943063"/>
            <a:ext cx="1943976" cy="2602679"/>
          </a:xfrm>
          <a:prstGeom prst="rect">
            <a:avLst/>
          </a:prstGeom>
        </p:spPr>
      </p:pic>
      <p:pic>
        <p:nvPicPr>
          <p:cNvPr id="8" name="Immagine 7" descr="Immagine che contiene albero, pianta&#10;&#10;Descrizione generata automaticamente">
            <a:extLst>
              <a:ext uri="{FF2B5EF4-FFF2-40B4-BE49-F238E27FC236}">
                <a16:creationId xmlns:a16="http://schemas.microsoft.com/office/drawing/2014/main" id="{E60C08E8-4835-4479-9958-331AA6E95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5309" y="3810569"/>
            <a:ext cx="2516838" cy="18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presenza di habitat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3358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mappe mostranti la distribuzione dell'habitat (nuovi poligoni: linea bianca)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21652C1-A072-4A39-A94A-8E70F67C2F64}"/>
              </a:ext>
            </a:extLst>
          </p:cNvPr>
          <p:cNvGrpSpPr/>
          <p:nvPr/>
        </p:nvGrpSpPr>
        <p:grpSpPr>
          <a:xfrm>
            <a:off x="467544" y="1969920"/>
            <a:ext cx="4689095" cy="2541905"/>
            <a:chOff x="323528" y="1440673"/>
            <a:chExt cx="4689095" cy="2541905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BC2CB4C-9B9D-4BB6-8BD9-A60A1FCEC90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440673"/>
              <a:ext cx="4607560" cy="2541905"/>
            </a:xfrm>
            <a:prstGeom prst="rect">
              <a:avLst/>
            </a:prstGeom>
          </p:spPr>
        </p:pic>
        <p:sp>
          <p:nvSpPr>
            <p:cNvPr id="8" name="Segnaposto contenuto 2">
              <a:extLst>
                <a:ext uri="{FF2B5EF4-FFF2-40B4-BE49-F238E27FC236}">
                  <a16:creationId xmlns:a16="http://schemas.microsoft.com/office/drawing/2014/main" id="{22497257-5549-4D01-979F-0DA1F097DA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42211" y="1481731"/>
              <a:ext cx="1070412" cy="618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2000" dirty="0">
                  <a:highlight>
                    <a:srgbClr val="FF00FF"/>
                  </a:highlight>
                </a:rPr>
                <a:t>Bernate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F047D80B-7007-4C22-9B40-41AB352E7FA3}"/>
              </a:ext>
            </a:extLst>
          </p:cNvPr>
          <p:cNvGrpSpPr/>
          <p:nvPr/>
        </p:nvGrpSpPr>
        <p:grpSpPr>
          <a:xfrm>
            <a:off x="5265812" y="1883509"/>
            <a:ext cx="3978538" cy="4024621"/>
            <a:chOff x="5220072" y="1605672"/>
            <a:chExt cx="3978538" cy="402462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B4BE05C-43EF-4260-A31C-1F41BC499259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1605672"/>
              <a:ext cx="3851920" cy="4024621"/>
            </a:xfrm>
            <a:prstGeom prst="rect">
              <a:avLst/>
            </a:prstGeom>
          </p:spPr>
        </p:pic>
        <p:sp>
          <p:nvSpPr>
            <p:cNvPr id="11" name="Segnaposto contenuto 2">
              <a:extLst>
                <a:ext uri="{FF2B5EF4-FFF2-40B4-BE49-F238E27FC236}">
                  <a16:creationId xmlns:a16="http://schemas.microsoft.com/office/drawing/2014/main" id="{7916C991-8437-4201-A50A-3765E52F20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28198" y="1605672"/>
              <a:ext cx="1070412" cy="618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2000" dirty="0">
                  <a:highlight>
                    <a:srgbClr val="FF00FF"/>
                  </a:highlight>
                </a:rPr>
                <a:t>I Geraci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35E66-531A-4A98-8DFC-E301460BBB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36" y="4645998"/>
            <a:ext cx="553550" cy="1688952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37734B9-4F0E-4484-9CD5-FD192685825B}"/>
              </a:ext>
            </a:extLst>
          </p:cNvPr>
          <p:cNvSpPr txBox="1">
            <a:spLocks/>
          </p:cNvSpPr>
          <p:nvPr/>
        </p:nvSpPr>
        <p:spPr bwMode="auto">
          <a:xfrm>
            <a:off x="879058" y="4705551"/>
            <a:ext cx="4166907" cy="156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3130 “</a:t>
            </a:r>
            <a:r>
              <a:rPr kumimoji="0" lang="it-IT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Acque stagnanti, da oligotrofe a mesotrofe...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400" b="0" dirty="0">
                <a:solidFill>
                  <a:schemeClr val="tx1"/>
                </a:solidFill>
                <a:latin typeface="+mn-lt"/>
              </a:rPr>
              <a:t>3150 “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Laghi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eutrofici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naturali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...</a:t>
            </a:r>
            <a:r>
              <a:rPr lang="en-GB" sz="1400" b="0" dirty="0">
                <a:solidFill>
                  <a:schemeClr val="tx1"/>
                </a:solidFill>
                <a:latin typeface="+mn-lt"/>
              </a:rPr>
              <a:t>” 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400" dirty="0" err="1"/>
              <a:t>91E0</a:t>
            </a:r>
            <a:r>
              <a:rPr lang="en-GB" sz="1400" dirty="0"/>
              <a:t>* “</a:t>
            </a:r>
            <a:r>
              <a:rPr lang="en-GB" sz="1400" dirty="0" err="1"/>
              <a:t>Foreste</a:t>
            </a:r>
            <a:r>
              <a:rPr lang="en-GB" sz="1400" dirty="0"/>
              <a:t> </a:t>
            </a:r>
            <a:r>
              <a:rPr lang="en-GB" sz="1400" dirty="0" err="1"/>
              <a:t>alluvionali</a:t>
            </a:r>
            <a:r>
              <a:rPr lang="en-GB" sz="1400" dirty="0"/>
              <a:t>...”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91F0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GB" sz="1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Foreste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miste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riparie</a:t>
            </a:r>
            <a:r>
              <a:rPr lang="en-GB" sz="1400" b="0" dirty="0">
                <a:solidFill>
                  <a:schemeClr val="tx1"/>
                </a:solidFill>
                <a:latin typeface="+mn-lt"/>
              </a:rPr>
              <a:t>...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transetti floristici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percentuale di flora esotica (tra le due aree di studio):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C12343-6BF1-4520-8FC6-24927CF69E56}"/>
              </a:ext>
            </a:extLst>
          </p:cNvPr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8" y="2339753"/>
            <a:ext cx="3600400" cy="324036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D5BCB72-A03E-42D7-8076-A81348CE6613}"/>
              </a:ext>
            </a:extLst>
          </p:cNvPr>
          <p:cNvSpPr txBox="1">
            <a:spLocks/>
          </p:cNvSpPr>
          <p:nvPr/>
        </p:nvSpPr>
        <p:spPr bwMode="auto">
          <a:xfrm>
            <a:off x="855407" y="5406915"/>
            <a:ext cx="1371367" cy="6143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Bernate 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(26%)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1B471FE-CB2C-4BFA-9250-924EC90365C0}"/>
              </a:ext>
            </a:extLst>
          </p:cNvPr>
          <p:cNvSpPr txBox="1">
            <a:spLocks/>
          </p:cNvSpPr>
          <p:nvPr/>
        </p:nvSpPr>
        <p:spPr bwMode="auto">
          <a:xfrm>
            <a:off x="2442798" y="5406915"/>
            <a:ext cx="1440160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I Geraci 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(35%)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1330A67-0DB7-41E9-B62C-464954B50C68}"/>
              </a:ext>
            </a:extLst>
          </p:cNvPr>
          <p:cNvSpPr txBox="1">
            <a:spLocks/>
          </p:cNvSpPr>
          <p:nvPr/>
        </p:nvSpPr>
        <p:spPr bwMode="auto">
          <a:xfrm>
            <a:off x="6230911" y="5368607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Ambrosia </a:t>
            </a:r>
            <a:r>
              <a:rPr lang="en-GB" sz="1400" b="0" dirty="0" err="1"/>
              <a:t>artemisiifolia</a:t>
            </a:r>
            <a:r>
              <a:rPr lang="en-GB" sz="1400" b="0" dirty="0"/>
              <a:t> 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(&gt; I Geraci)</a:t>
            </a:r>
          </a:p>
        </p:txBody>
      </p:sp>
      <p:pic>
        <p:nvPicPr>
          <p:cNvPr id="10" name="Immagine 9" descr="Immagine che contiene erba, pianta, albero&#10;&#10;Descrizione generata automaticamente">
            <a:extLst>
              <a:ext uri="{FF2B5EF4-FFF2-40B4-BE49-F238E27FC236}">
                <a16:creationId xmlns:a16="http://schemas.microsoft.com/office/drawing/2014/main" id="{15023AA6-6D13-46C0-8285-842AEADEF7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888" y="2448815"/>
            <a:ext cx="2160000" cy="2857749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94DD473-1123-4E0C-8AF9-9BDE8787FC52}"/>
              </a:ext>
            </a:extLst>
          </p:cNvPr>
          <p:cNvSpPr txBox="1">
            <a:spLocks/>
          </p:cNvSpPr>
          <p:nvPr/>
        </p:nvSpPr>
        <p:spPr bwMode="auto">
          <a:xfrm>
            <a:off x="3886173" y="5368607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Potentilla indica 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(&gt; Bernate)</a:t>
            </a:r>
          </a:p>
        </p:txBody>
      </p:sp>
      <p:pic>
        <p:nvPicPr>
          <p:cNvPr id="12" name="Immagine 11" descr="Immagine che contiene esterni, pianta, fiore&#10;&#10;Descrizione generata automaticamente">
            <a:extLst>
              <a:ext uri="{FF2B5EF4-FFF2-40B4-BE49-F238E27FC236}">
                <a16:creationId xmlns:a16="http://schemas.microsoft.com/office/drawing/2014/main" id="{E8A4359B-F0CA-4045-8C3D-7B28D58498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41766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DE56905-0622-4B77-B7F6-966CEA6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transetti floristici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EDF645-1238-4A9B-9B51-77D1A8B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percentuale di flora esotica (tra gli anni di monitoraggio): </a:t>
            </a:r>
          </a:p>
          <a:p>
            <a:pPr marL="0" indent="0">
              <a:buNone/>
            </a:pPr>
            <a:r>
              <a:rPr lang="it-IT" sz="2000" dirty="0"/>
              <a:t>differenze statisticamente significative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FBA3790-14AD-40C2-A3A2-BA5FF6196086}"/>
              </a:ext>
            </a:extLst>
          </p:cNvPr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65" y="2432745"/>
            <a:ext cx="3387591" cy="3177478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D2BA74FD-DB7A-46D7-A871-DBD316451A9A}"/>
              </a:ext>
            </a:extLst>
          </p:cNvPr>
          <p:cNvSpPr txBox="1">
            <a:spLocks/>
          </p:cNvSpPr>
          <p:nvPr/>
        </p:nvSpPr>
        <p:spPr bwMode="auto">
          <a:xfrm>
            <a:off x="706904" y="5437025"/>
            <a:ext cx="864096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2017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(36%)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72DB2B06-A4C1-4161-8BCA-466CB5F92C60}"/>
              </a:ext>
            </a:extLst>
          </p:cNvPr>
          <p:cNvSpPr txBox="1">
            <a:spLocks/>
          </p:cNvSpPr>
          <p:nvPr/>
        </p:nvSpPr>
        <p:spPr bwMode="auto">
          <a:xfrm>
            <a:off x="1498992" y="5437025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2018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(37%)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5C9F5988-D84F-499F-98E5-53027F52DEB8}"/>
              </a:ext>
            </a:extLst>
          </p:cNvPr>
          <p:cNvSpPr txBox="1">
            <a:spLocks/>
          </p:cNvSpPr>
          <p:nvPr/>
        </p:nvSpPr>
        <p:spPr bwMode="auto">
          <a:xfrm>
            <a:off x="2219072" y="5440824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2019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(40%)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438DB8A-88F0-46A8-A47B-B6E75CEDF395}"/>
              </a:ext>
            </a:extLst>
          </p:cNvPr>
          <p:cNvSpPr txBox="1">
            <a:spLocks/>
          </p:cNvSpPr>
          <p:nvPr/>
        </p:nvSpPr>
        <p:spPr bwMode="auto">
          <a:xfrm>
            <a:off x="2968953" y="5427899"/>
            <a:ext cx="792088" cy="614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600" b="0" dirty="0"/>
              <a:t>2020</a:t>
            </a:r>
          </a:p>
          <a:p>
            <a:pPr marL="0" indent="0" algn="ctr">
              <a:buFont typeface="Arial" charset="0"/>
              <a:buNone/>
            </a:pPr>
            <a:r>
              <a:rPr lang="en-GB" sz="1600" b="0" dirty="0"/>
              <a:t>(36%)</a:t>
            </a:r>
          </a:p>
        </p:txBody>
      </p:sp>
      <p:pic>
        <p:nvPicPr>
          <p:cNvPr id="18" name="Immagine 17" descr="Immagine che contiene erba, pianta, esterni, fiore&#10;&#10;Descrizione generata automaticamente">
            <a:extLst>
              <a:ext uri="{FF2B5EF4-FFF2-40B4-BE49-F238E27FC236}">
                <a16:creationId xmlns:a16="http://schemas.microsoft.com/office/drawing/2014/main" id="{0F918218-DD2E-40AD-A611-261524F3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3968" y="2864752"/>
            <a:ext cx="2880000" cy="2160000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D00BEF1D-5946-429B-867B-252D31846C56}"/>
              </a:ext>
            </a:extLst>
          </p:cNvPr>
          <p:cNvSpPr txBox="1">
            <a:spLocks/>
          </p:cNvSpPr>
          <p:nvPr/>
        </p:nvSpPr>
        <p:spPr bwMode="auto">
          <a:xfrm>
            <a:off x="3728025" y="5461598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Galinsoga ciliata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(&lt; in 2020)</a:t>
            </a:r>
          </a:p>
        </p:txBody>
      </p:sp>
      <p:pic>
        <p:nvPicPr>
          <p:cNvPr id="20" name="Immagine 19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8C20525-F1D7-4818-BEC1-3CBF4CF1E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65" y="2492830"/>
            <a:ext cx="2160000" cy="2880000"/>
          </a:xfrm>
          <a:prstGeom prst="rect">
            <a:avLst/>
          </a:prstGeom>
        </p:spPr>
      </p:pic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52A32890-185F-4B1C-9800-F2CAD5927444}"/>
              </a:ext>
            </a:extLst>
          </p:cNvPr>
          <p:cNvSpPr txBox="1">
            <a:spLocks/>
          </p:cNvSpPr>
          <p:nvPr/>
        </p:nvSpPr>
        <p:spPr bwMode="auto">
          <a:xfrm>
            <a:off x="6080833" y="5430515"/>
            <a:ext cx="3271886" cy="3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1400" b="0" dirty="0"/>
              <a:t>Oxalis stricta</a:t>
            </a:r>
          </a:p>
          <a:p>
            <a:pPr marL="0" indent="0" algn="ctr">
              <a:buFont typeface="Arial" charset="0"/>
              <a:buNone/>
            </a:pPr>
            <a:r>
              <a:rPr lang="en-GB" sz="1400" b="0" dirty="0"/>
              <a:t>(&lt; in 2020)</a:t>
            </a:r>
          </a:p>
        </p:txBody>
      </p:sp>
    </p:spTree>
    <p:extLst>
      <p:ext uri="{BB962C8B-B14F-4D97-AF65-F5344CB8AC3E}">
        <p14:creationId xmlns:p14="http://schemas.microsoft.com/office/powerpoint/2010/main" val="208296461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9284</TotalTime>
  <Words>838</Words>
  <Application>Microsoft Office PowerPoint</Application>
  <PresentationFormat>Presentazione su schermo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Personalizza struttura</vt:lpstr>
      <vt:lpstr>Presentazione standard di PowerPoint</vt:lpstr>
      <vt:lpstr>Obiettivo</vt:lpstr>
      <vt:lpstr>Metodi</vt:lpstr>
      <vt:lpstr>Area di studio</vt:lpstr>
      <vt:lpstr>Area di studio</vt:lpstr>
      <vt:lpstr>Indicatori</vt:lpstr>
      <vt:lpstr>Risultati: presenza di habitat</vt:lpstr>
      <vt:lpstr>Risultati: transetti floristici</vt:lpstr>
      <vt:lpstr>Risultati: transetti floristici</vt:lpstr>
      <vt:lpstr>Risultati: rilievi fitosociologici</vt:lpstr>
      <vt:lpstr>Risultati: rilievi fitosociologici</vt:lpstr>
      <vt:lpstr>Risultati: rilievi fitosociologici</vt:lpstr>
      <vt:lpstr>Risultati: rilievi fitosociologici</vt:lpstr>
      <vt:lpstr>Risultati: parametri forestali</vt:lpstr>
      <vt:lpstr>Conclusioni</vt:lpstr>
      <vt:lpstr>Conclusioni</vt:lpstr>
      <vt:lpstr>Conclusioni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actions to preserve residual and isolated  populations of forest and freshwater insects in  Emilia-Romagna - Project LIFE14 NAT/IT/000209</dc:title>
  <dc:creator>Cristina Barbieri</dc:creator>
  <cp:lastModifiedBy>Guido Brusa</cp:lastModifiedBy>
  <cp:revision>354</cp:revision>
  <dcterms:created xsi:type="dcterms:W3CDTF">2016-05-29T15:42:00Z</dcterms:created>
  <dcterms:modified xsi:type="dcterms:W3CDTF">2021-07-11T06:45:21Z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61</vt:i4>
  </property>
</Properties>
</file>